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sldIdLst>
    <p:sldId id="359" r:id="rId2"/>
    <p:sldId id="3331" r:id="rId3"/>
    <p:sldId id="3334" r:id="rId4"/>
    <p:sldId id="3335" r:id="rId5"/>
    <p:sldId id="3338" r:id="rId6"/>
    <p:sldId id="3341" r:id="rId7"/>
    <p:sldId id="3342" r:id="rId8"/>
    <p:sldId id="3343" r:id="rId9"/>
    <p:sldId id="3359" r:id="rId10"/>
  </p:sldIdLst>
  <p:sldSz cx="12192000" cy="6858000"/>
  <p:notesSz cx="6858000" cy="9144000"/>
  <p:embeddedFontLst>
    <p:embeddedFont>
      <p:font typeface="DM Sans" pitchFamily="2" charset="0"/>
      <p:regular r:id="rId12"/>
      <p:bold r:id="rId13"/>
      <p:italic r:id="rId14"/>
      <p:boldItalic r:id="rId15"/>
    </p:embeddedFont>
    <p:embeddedFont>
      <p:font typeface="Montserrat" panose="00000500000000000000" pitchFamily="2" charset="0"/>
      <p:regular r:id="rId16"/>
      <p:bold r:id="rId17"/>
      <p:italic r:id="rId18"/>
      <p:boldItalic r:id="rId19"/>
    </p:embeddedFont>
    <p:embeddedFont>
      <p:font typeface="Oswald" pitchFamily="2" charset="0"/>
      <p:regular r:id="rId20"/>
      <p:bold r:id="rId21"/>
    </p:embeddedFont>
    <p:embeddedFont>
      <p:font typeface="Oswald Medium" pitchFamily="2" charset="0"/>
      <p:regular r:id="rId22"/>
    </p:embeddedFont>
    <p:embeddedFont>
      <p:font typeface="Roboto" panose="02000000000000000000" pitchFamily="2" charset="0"/>
      <p:regular r:id="rId23"/>
      <p:bold r:id="rId24"/>
      <p:italic r:id="rId25"/>
      <p:boldItalic r:id="rId26"/>
    </p:embeddedFont>
    <p:embeddedFont>
      <p:font typeface="Segoe UI" panose="020B0502040204020203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927"/>
    <a:srgbClr val="F8F8FA"/>
    <a:srgbClr val="F8F7F9"/>
    <a:srgbClr val="B9DCD2"/>
    <a:srgbClr val="8DC8E8"/>
    <a:srgbClr val="C5B4E3"/>
    <a:srgbClr val="F2F2F2"/>
    <a:srgbClr val="EE7874"/>
    <a:srgbClr val="75CF63"/>
    <a:srgbClr val="333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font" Target="fonts/font19.fntdata"/><Relationship Id="rId35" Type="http://schemas.microsoft.com/office/2018/10/relationships/authors" Target="author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 spc="100" baseline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 spc="100" baseline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5299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0871885D-0242-D326-0065-BE09433A3C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5380038"/>
              <a:gd name="connsiteY0" fmla="*/ 0 h 4454236"/>
              <a:gd name="connsiteX1" fmla="*/ 5380038 w 5380038"/>
              <a:gd name="connsiteY1" fmla="*/ 0 h 4454236"/>
              <a:gd name="connsiteX2" fmla="*/ 5380038 w 5380038"/>
              <a:gd name="connsiteY2" fmla="*/ 4454236 h 4454236"/>
              <a:gd name="connsiteX3" fmla="*/ 0 w 5380038"/>
              <a:gd name="connsiteY3" fmla="*/ 4454236 h 445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0038" h="4454236">
                <a:moveTo>
                  <a:pt x="0" y="0"/>
                </a:moveTo>
                <a:lnTo>
                  <a:pt x="5380038" y="0"/>
                </a:lnTo>
                <a:lnTo>
                  <a:pt x="5380038" y="4454236"/>
                </a:lnTo>
                <a:lnTo>
                  <a:pt x="0" y="445423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 spc="1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B884918-FF20-45DC-10DC-B1C811738E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1" y="1638993"/>
            <a:ext cx="2550753" cy="2956888"/>
          </a:xfrm>
          <a:custGeom>
            <a:avLst/>
            <a:gdLst>
              <a:gd name="connsiteX0" fmla="*/ 0 w 2550753"/>
              <a:gd name="connsiteY0" fmla="*/ 0 h 2956888"/>
              <a:gd name="connsiteX1" fmla="*/ 2550753 w 2550753"/>
              <a:gd name="connsiteY1" fmla="*/ 0 h 2956888"/>
              <a:gd name="connsiteX2" fmla="*/ 2550753 w 2550753"/>
              <a:gd name="connsiteY2" fmla="*/ 2956888 h 2956888"/>
              <a:gd name="connsiteX3" fmla="*/ 0 w 2550753"/>
              <a:gd name="connsiteY3" fmla="*/ 2956888 h 295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753" h="2956888">
                <a:moveTo>
                  <a:pt x="0" y="0"/>
                </a:moveTo>
                <a:lnTo>
                  <a:pt x="2550753" y="0"/>
                </a:lnTo>
                <a:lnTo>
                  <a:pt x="2550753" y="2956888"/>
                </a:lnTo>
                <a:lnTo>
                  <a:pt x="0" y="295688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7E92CD-2705-1CC5-ACED-2A1FBE02A3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00785" y="1638993"/>
            <a:ext cx="2550753" cy="2956888"/>
          </a:xfrm>
          <a:custGeom>
            <a:avLst/>
            <a:gdLst>
              <a:gd name="connsiteX0" fmla="*/ 0 w 2550753"/>
              <a:gd name="connsiteY0" fmla="*/ 0 h 2956888"/>
              <a:gd name="connsiteX1" fmla="*/ 2550753 w 2550753"/>
              <a:gd name="connsiteY1" fmla="*/ 0 h 2956888"/>
              <a:gd name="connsiteX2" fmla="*/ 2550753 w 2550753"/>
              <a:gd name="connsiteY2" fmla="*/ 2956888 h 2956888"/>
              <a:gd name="connsiteX3" fmla="*/ 0 w 2550753"/>
              <a:gd name="connsiteY3" fmla="*/ 2956888 h 295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753" h="2956888">
                <a:moveTo>
                  <a:pt x="0" y="0"/>
                </a:moveTo>
                <a:lnTo>
                  <a:pt x="2550753" y="0"/>
                </a:lnTo>
                <a:lnTo>
                  <a:pt x="2550753" y="2956888"/>
                </a:lnTo>
                <a:lnTo>
                  <a:pt x="0" y="295688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59C95F-2A07-E40C-4EC0-75DBC532BB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0069" y="1638993"/>
            <a:ext cx="2550753" cy="2956888"/>
          </a:xfrm>
          <a:custGeom>
            <a:avLst/>
            <a:gdLst>
              <a:gd name="connsiteX0" fmla="*/ 0 w 2550753"/>
              <a:gd name="connsiteY0" fmla="*/ 0 h 2956888"/>
              <a:gd name="connsiteX1" fmla="*/ 2550753 w 2550753"/>
              <a:gd name="connsiteY1" fmla="*/ 0 h 2956888"/>
              <a:gd name="connsiteX2" fmla="*/ 2550753 w 2550753"/>
              <a:gd name="connsiteY2" fmla="*/ 2956888 h 2956888"/>
              <a:gd name="connsiteX3" fmla="*/ 0 w 2550753"/>
              <a:gd name="connsiteY3" fmla="*/ 2956888 h 295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753" h="2956888">
                <a:moveTo>
                  <a:pt x="0" y="0"/>
                </a:moveTo>
                <a:lnTo>
                  <a:pt x="2550753" y="0"/>
                </a:lnTo>
                <a:lnTo>
                  <a:pt x="2550753" y="2956888"/>
                </a:lnTo>
                <a:lnTo>
                  <a:pt x="0" y="295688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1EF24D-EDC2-5409-0DB1-91385E518B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59353" y="1638993"/>
            <a:ext cx="2550753" cy="2956888"/>
          </a:xfrm>
          <a:custGeom>
            <a:avLst/>
            <a:gdLst>
              <a:gd name="connsiteX0" fmla="*/ 0 w 2550753"/>
              <a:gd name="connsiteY0" fmla="*/ 0 h 2956888"/>
              <a:gd name="connsiteX1" fmla="*/ 2550753 w 2550753"/>
              <a:gd name="connsiteY1" fmla="*/ 0 h 2956888"/>
              <a:gd name="connsiteX2" fmla="*/ 2550753 w 2550753"/>
              <a:gd name="connsiteY2" fmla="*/ 2956888 h 2956888"/>
              <a:gd name="connsiteX3" fmla="*/ 0 w 2550753"/>
              <a:gd name="connsiteY3" fmla="*/ 2956888 h 295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753" h="2956888">
                <a:moveTo>
                  <a:pt x="0" y="0"/>
                </a:moveTo>
                <a:lnTo>
                  <a:pt x="2550753" y="0"/>
                </a:lnTo>
                <a:lnTo>
                  <a:pt x="2550753" y="2956888"/>
                </a:lnTo>
                <a:lnTo>
                  <a:pt x="0" y="295688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091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 spc="1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2C5D272-65D9-4122-5FA6-9F92A2C68C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94513" y="457199"/>
            <a:ext cx="4725986" cy="5905500"/>
          </a:xfrm>
          <a:custGeom>
            <a:avLst/>
            <a:gdLst>
              <a:gd name="connsiteX0" fmla="*/ 0 w 4725986"/>
              <a:gd name="connsiteY0" fmla="*/ 0 h 5905500"/>
              <a:gd name="connsiteX1" fmla="*/ 4725986 w 4725986"/>
              <a:gd name="connsiteY1" fmla="*/ 0 h 5905500"/>
              <a:gd name="connsiteX2" fmla="*/ 4725986 w 4725986"/>
              <a:gd name="connsiteY2" fmla="*/ 5905500 h 5905500"/>
              <a:gd name="connsiteX3" fmla="*/ 0 w 4725986"/>
              <a:gd name="connsiteY3" fmla="*/ 5905500 h 590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5986" h="5905500">
                <a:moveTo>
                  <a:pt x="0" y="0"/>
                </a:moveTo>
                <a:lnTo>
                  <a:pt x="4725986" y="0"/>
                </a:lnTo>
                <a:lnTo>
                  <a:pt x="4725986" y="5905500"/>
                </a:lnTo>
                <a:lnTo>
                  <a:pt x="0" y="590550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7FAEB7-4B8A-A0B8-BE10-7159DEFC92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99072" y="2759289"/>
            <a:ext cx="3102479" cy="3102480"/>
          </a:xfrm>
          <a:custGeom>
            <a:avLst/>
            <a:gdLst>
              <a:gd name="connsiteX0" fmla="*/ 1551239 w 3102479"/>
              <a:gd name="connsiteY0" fmla="*/ 0 h 3102480"/>
              <a:gd name="connsiteX1" fmla="*/ 3102479 w 3102479"/>
              <a:gd name="connsiteY1" fmla="*/ 1551240 h 3102480"/>
              <a:gd name="connsiteX2" fmla="*/ 1551239 w 3102479"/>
              <a:gd name="connsiteY2" fmla="*/ 3102480 h 3102480"/>
              <a:gd name="connsiteX3" fmla="*/ 0 w 3102479"/>
              <a:gd name="connsiteY3" fmla="*/ 1551240 h 3102480"/>
              <a:gd name="connsiteX4" fmla="*/ 1551239 w 3102479"/>
              <a:gd name="connsiteY4" fmla="*/ 0 h 310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2479" h="3102480">
                <a:moveTo>
                  <a:pt x="1551239" y="0"/>
                </a:moveTo>
                <a:cubicBezTo>
                  <a:pt x="2407965" y="0"/>
                  <a:pt x="3102479" y="694514"/>
                  <a:pt x="3102479" y="1551240"/>
                </a:cubicBezTo>
                <a:cubicBezTo>
                  <a:pt x="3102479" y="2407966"/>
                  <a:pt x="2407965" y="3102480"/>
                  <a:pt x="1551239" y="3102480"/>
                </a:cubicBezTo>
                <a:cubicBezTo>
                  <a:pt x="694513" y="3102480"/>
                  <a:pt x="0" y="2407966"/>
                  <a:pt x="0" y="1551240"/>
                </a:cubicBezTo>
                <a:cubicBezTo>
                  <a:pt x="0" y="694514"/>
                  <a:pt x="694513" y="0"/>
                  <a:pt x="155123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57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 spc="1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24ABC1C-3071-91C4-C60B-0BA0AD49C3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404" y="1877060"/>
            <a:ext cx="1392262" cy="1392262"/>
          </a:xfrm>
          <a:custGeom>
            <a:avLst/>
            <a:gdLst>
              <a:gd name="connsiteX0" fmla="*/ 696131 w 1392262"/>
              <a:gd name="connsiteY0" fmla="*/ 0 h 1392262"/>
              <a:gd name="connsiteX1" fmla="*/ 1392262 w 1392262"/>
              <a:gd name="connsiteY1" fmla="*/ 696131 h 1392262"/>
              <a:gd name="connsiteX2" fmla="*/ 696131 w 1392262"/>
              <a:gd name="connsiteY2" fmla="*/ 1392262 h 1392262"/>
              <a:gd name="connsiteX3" fmla="*/ 0 w 1392262"/>
              <a:gd name="connsiteY3" fmla="*/ 696131 h 1392262"/>
              <a:gd name="connsiteX4" fmla="*/ 696131 w 1392262"/>
              <a:gd name="connsiteY4" fmla="*/ 0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2262" h="1392262">
                <a:moveTo>
                  <a:pt x="696131" y="0"/>
                </a:moveTo>
                <a:cubicBezTo>
                  <a:pt x="1080594" y="0"/>
                  <a:pt x="1392262" y="311669"/>
                  <a:pt x="1392262" y="696131"/>
                </a:cubicBezTo>
                <a:cubicBezTo>
                  <a:pt x="1392262" y="1080594"/>
                  <a:pt x="1080594" y="1392262"/>
                  <a:pt x="696131" y="1392262"/>
                </a:cubicBezTo>
                <a:cubicBezTo>
                  <a:pt x="311668" y="1392262"/>
                  <a:pt x="0" y="1080594"/>
                  <a:pt x="0" y="696131"/>
                </a:cubicBezTo>
                <a:cubicBezTo>
                  <a:pt x="0" y="311669"/>
                  <a:pt x="311668" y="0"/>
                  <a:pt x="69613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2D5EE0-FC16-28A7-433C-7F98156E311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35912" y="1877060"/>
            <a:ext cx="1392262" cy="1392262"/>
          </a:xfrm>
          <a:custGeom>
            <a:avLst/>
            <a:gdLst>
              <a:gd name="connsiteX0" fmla="*/ 696131 w 1392262"/>
              <a:gd name="connsiteY0" fmla="*/ 0 h 1392262"/>
              <a:gd name="connsiteX1" fmla="*/ 1392262 w 1392262"/>
              <a:gd name="connsiteY1" fmla="*/ 696131 h 1392262"/>
              <a:gd name="connsiteX2" fmla="*/ 696131 w 1392262"/>
              <a:gd name="connsiteY2" fmla="*/ 1392262 h 1392262"/>
              <a:gd name="connsiteX3" fmla="*/ 0 w 1392262"/>
              <a:gd name="connsiteY3" fmla="*/ 696131 h 1392262"/>
              <a:gd name="connsiteX4" fmla="*/ 696131 w 1392262"/>
              <a:gd name="connsiteY4" fmla="*/ 0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2262" h="1392262">
                <a:moveTo>
                  <a:pt x="696131" y="0"/>
                </a:moveTo>
                <a:cubicBezTo>
                  <a:pt x="1080594" y="0"/>
                  <a:pt x="1392262" y="311669"/>
                  <a:pt x="1392262" y="696131"/>
                </a:cubicBezTo>
                <a:cubicBezTo>
                  <a:pt x="1392262" y="1080594"/>
                  <a:pt x="1080594" y="1392262"/>
                  <a:pt x="696131" y="1392262"/>
                </a:cubicBezTo>
                <a:cubicBezTo>
                  <a:pt x="311668" y="1392262"/>
                  <a:pt x="0" y="1080594"/>
                  <a:pt x="0" y="696131"/>
                </a:cubicBezTo>
                <a:cubicBezTo>
                  <a:pt x="0" y="311669"/>
                  <a:pt x="311668" y="0"/>
                  <a:pt x="69613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5C4F563-D5A8-312D-DA21-2557A89483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420" y="1877060"/>
            <a:ext cx="1392262" cy="1392262"/>
          </a:xfrm>
          <a:custGeom>
            <a:avLst/>
            <a:gdLst>
              <a:gd name="connsiteX0" fmla="*/ 696131 w 1392262"/>
              <a:gd name="connsiteY0" fmla="*/ 0 h 1392262"/>
              <a:gd name="connsiteX1" fmla="*/ 1392262 w 1392262"/>
              <a:gd name="connsiteY1" fmla="*/ 696131 h 1392262"/>
              <a:gd name="connsiteX2" fmla="*/ 696131 w 1392262"/>
              <a:gd name="connsiteY2" fmla="*/ 1392262 h 1392262"/>
              <a:gd name="connsiteX3" fmla="*/ 0 w 1392262"/>
              <a:gd name="connsiteY3" fmla="*/ 696131 h 1392262"/>
              <a:gd name="connsiteX4" fmla="*/ 696131 w 1392262"/>
              <a:gd name="connsiteY4" fmla="*/ 0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2262" h="1392262">
                <a:moveTo>
                  <a:pt x="696131" y="0"/>
                </a:moveTo>
                <a:cubicBezTo>
                  <a:pt x="1080594" y="0"/>
                  <a:pt x="1392262" y="311669"/>
                  <a:pt x="1392262" y="696131"/>
                </a:cubicBezTo>
                <a:cubicBezTo>
                  <a:pt x="1392262" y="1080594"/>
                  <a:pt x="1080594" y="1392262"/>
                  <a:pt x="696131" y="1392262"/>
                </a:cubicBezTo>
                <a:cubicBezTo>
                  <a:pt x="311668" y="1392262"/>
                  <a:pt x="0" y="1080594"/>
                  <a:pt x="0" y="696131"/>
                </a:cubicBezTo>
                <a:cubicBezTo>
                  <a:pt x="0" y="311669"/>
                  <a:pt x="311668" y="0"/>
                  <a:pt x="69613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7FC54F7-85D5-61C2-8CE6-0C018D3F94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58928" y="1877060"/>
            <a:ext cx="1392262" cy="1392262"/>
          </a:xfrm>
          <a:custGeom>
            <a:avLst/>
            <a:gdLst>
              <a:gd name="connsiteX0" fmla="*/ 696131 w 1392262"/>
              <a:gd name="connsiteY0" fmla="*/ 0 h 1392262"/>
              <a:gd name="connsiteX1" fmla="*/ 1392262 w 1392262"/>
              <a:gd name="connsiteY1" fmla="*/ 696131 h 1392262"/>
              <a:gd name="connsiteX2" fmla="*/ 696131 w 1392262"/>
              <a:gd name="connsiteY2" fmla="*/ 1392262 h 1392262"/>
              <a:gd name="connsiteX3" fmla="*/ 0 w 1392262"/>
              <a:gd name="connsiteY3" fmla="*/ 696131 h 1392262"/>
              <a:gd name="connsiteX4" fmla="*/ 696131 w 1392262"/>
              <a:gd name="connsiteY4" fmla="*/ 0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2262" h="1392262">
                <a:moveTo>
                  <a:pt x="696131" y="0"/>
                </a:moveTo>
                <a:cubicBezTo>
                  <a:pt x="1080594" y="0"/>
                  <a:pt x="1392262" y="311669"/>
                  <a:pt x="1392262" y="696131"/>
                </a:cubicBezTo>
                <a:cubicBezTo>
                  <a:pt x="1392262" y="1080594"/>
                  <a:pt x="1080594" y="1392262"/>
                  <a:pt x="696131" y="1392262"/>
                </a:cubicBezTo>
                <a:cubicBezTo>
                  <a:pt x="311668" y="1392262"/>
                  <a:pt x="0" y="1080594"/>
                  <a:pt x="0" y="696131"/>
                </a:cubicBezTo>
                <a:cubicBezTo>
                  <a:pt x="0" y="311669"/>
                  <a:pt x="311668" y="0"/>
                  <a:pt x="69613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2A4A2DA-828E-3AE5-C485-720780710BB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920436" y="1877060"/>
            <a:ext cx="1392262" cy="1392262"/>
          </a:xfrm>
          <a:custGeom>
            <a:avLst/>
            <a:gdLst>
              <a:gd name="connsiteX0" fmla="*/ 696131 w 1392262"/>
              <a:gd name="connsiteY0" fmla="*/ 0 h 1392262"/>
              <a:gd name="connsiteX1" fmla="*/ 1392262 w 1392262"/>
              <a:gd name="connsiteY1" fmla="*/ 696131 h 1392262"/>
              <a:gd name="connsiteX2" fmla="*/ 696131 w 1392262"/>
              <a:gd name="connsiteY2" fmla="*/ 1392262 h 1392262"/>
              <a:gd name="connsiteX3" fmla="*/ 0 w 1392262"/>
              <a:gd name="connsiteY3" fmla="*/ 696131 h 1392262"/>
              <a:gd name="connsiteX4" fmla="*/ 696131 w 1392262"/>
              <a:gd name="connsiteY4" fmla="*/ 0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2262" h="1392262">
                <a:moveTo>
                  <a:pt x="696131" y="0"/>
                </a:moveTo>
                <a:cubicBezTo>
                  <a:pt x="1080594" y="0"/>
                  <a:pt x="1392262" y="311669"/>
                  <a:pt x="1392262" y="696131"/>
                </a:cubicBezTo>
                <a:cubicBezTo>
                  <a:pt x="1392262" y="1080594"/>
                  <a:pt x="1080594" y="1392262"/>
                  <a:pt x="696131" y="1392262"/>
                </a:cubicBezTo>
                <a:cubicBezTo>
                  <a:pt x="311668" y="1392262"/>
                  <a:pt x="0" y="1080594"/>
                  <a:pt x="0" y="696131"/>
                </a:cubicBezTo>
                <a:cubicBezTo>
                  <a:pt x="0" y="311669"/>
                  <a:pt x="311668" y="0"/>
                  <a:pt x="69613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72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650852"/>
            <a:ext cx="11049000" cy="461665"/>
          </a:xfrm>
        </p:spPr>
        <p:txBody>
          <a:bodyPr/>
          <a:lstStyle>
            <a:lvl1pPr algn="l">
              <a:defRPr spc="1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92AF7A1-1A19-6EC3-6907-BBCB975BCD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447800"/>
            <a:ext cx="4063998" cy="4693693"/>
          </a:xfrm>
          <a:custGeom>
            <a:avLst/>
            <a:gdLst>
              <a:gd name="connsiteX0" fmla="*/ 0 w 4063998"/>
              <a:gd name="connsiteY0" fmla="*/ 0 h 4693693"/>
              <a:gd name="connsiteX1" fmla="*/ 4063998 w 4063998"/>
              <a:gd name="connsiteY1" fmla="*/ 0 h 4693693"/>
              <a:gd name="connsiteX2" fmla="*/ 4063998 w 4063998"/>
              <a:gd name="connsiteY2" fmla="*/ 4693693 h 4693693"/>
              <a:gd name="connsiteX3" fmla="*/ 0 w 4063998"/>
              <a:gd name="connsiteY3" fmla="*/ 4693693 h 4693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998" h="4693693">
                <a:moveTo>
                  <a:pt x="0" y="0"/>
                </a:moveTo>
                <a:lnTo>
                  <a:pt x="4063998" y="0"/>
                </a:lnTo>
                <a:lnTo>
                  <a:pt x="4063998" y="4693693"/>
                </a:lnTo>
                <a:lnTo>
                  <a:pt x="0" y="4693693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992099-1757-9E63-CFB5-31F782B176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7998" y="1447800"/>
            <a:ext cx="4064000" cy="4693693"/>
          </a:xfrm>
          <a:custGeom>
            <a:avLst/>
            <a:gdLst>
              <a:gd name="connsiteX0" fmla="*/ 0 w 4064000"/>
              <a:gd name="connsiteY0" fmla="*/ 0 h 4693693"/>
              <a:gd name="connsiteX1" fmla="*/ 4064000 w 4064000"/>
              <a:gd name="connsiteY1" fmla="*/ 0 h 4693693"/>
              <a:gd name="connsiteX2" fmla="*/ 4064000 w 4064000"/>
              <a:gd name="connsiteY2" fmla="*/ 4693693 h 4693693"/>
              <a:gd name="connsiteX3" fmla="*/ 0 w 4064000"/>
              <a:gd name="connsiteY3" fmla="*/ 4693693 h 4693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4693693">
                <a:moveTo>
                  <a:pt x="0" y="0"/>
                </a:moveTo>
                <a:lnTo>
                  <a:pt x="4064000" y="0"/>
                </a:lnTo>
                <a:lnTo>
                  <a:pt x="4064000" y="4693693"/>
                </a:lnTo>
                <a:lnTo>
                  <a:pt x="0" y="4693693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907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7613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650852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84200" y="1435503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8" name="Google Shape;436;p14">
            <a:extLst>
              <a:ext uri="{FF2B5EF4-FFF2-40B4-BE49-F238E27FC236}">
                <a16:creationId xmlns:a16="http://schemas.microsoft.com/office/drawing/2014/main" id="{60C64875-C19F-3C6A-FDF1-3EAF3A288BED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9161C8-3DBA-4326-83F0-AA266B39AE02}"/>
              </a:ext>
            </a:extLst>
          </p:cNvPr>
          <p:cNvGrpSpPr/>
          <p:nvPr userDrawn="1"/>
        </p:nvGrpSpPr>
        <p:grpSpPr>
          <a:xfrm>
            <a:off x="571505" y="6436543"/>
            <a:ext cx="1179505" cy="233314"/>
            <a:chOff x="571505" y="5820153"/>
            <a:chExt cx="1179505" cy="23331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3A6D0B2-AC47-2C93-3A25-030B1F3BD27B}"/>
                </a:ext>
              </a:extLst>
            </p:cNvPr>
            <p:cNvGrpSpPr/>
            <p:nvPr userDrawn="1"/>
          </p:nvGrpSpPr>
          <p:grpSpPr>
            <a:xfrm>
              <a:off x="571505" y="5820153"/>
              <a:ext cx="233314" cy="233314"/>
              <a:chOff x="571503" y="1422908"/>
              <a:chExt cx="330272" cy="330272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2001A403-4BA1-AA0A-F53D-195E19195D15}"/>
                  </a:ext>
                </a:extLst>
              </p:cNvPr>
              <p:cNvSpPr/>
              <p:nvPr/>
            </p:nvSpPr>
            <p:spPr bwMode="auto">
              <a:xfrm>
                <a:off x="571503" y="1422908"/>
                <a:ext cx="330272" cy="33027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A8295214-B11A-A9A7-09F9-60561920BD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631655" y="1478496"/>
                <a:ext cx="209968" cy="219097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25A9AB-978A-B46D-6C8E-A48794DDB6C6}"/>
                </a:ext>
              </a:extLst>
            </p:cNvPr>
            <p:cNvSpPr txBox="1"/>
            <p:nvPr userDrawn="1"/>
          </p:nvSpPr>
          <p:spPr>
            <a:xfrm>
              <a:off x="857527" y="5878169"/>
              <a:ext cx="893483" cy="117282"/>
            </a:xfrm>
            <a:custGeom>
              <a:avLst/>
              <a:gdLst/>
              <a:ahLst/>
              <a:cxnLst/>
              <a:rect l="l" t="t" r="r" b="b"/>
              <a:pathLst>
                <a:path w="1264787" h="166020">
                  <a:moveTo>
                    <a:pt x="537906" y="39605"/>
                  </a:moveTo>
                  <a:lnTo>
                    <a:pt x="526904" y="107613"/>
                  </a:lnTo>
                  <a:lnTo>
                    <a:pt x="548907" y="107613"/>
                  </a:lnTo>
                  <a:close/>
                  <a:moveTo>
                    <a:pt x="413004" y="22602"/>
                  </a:moveTo>
                  <a:lnTo>
                    <a:pt x="413004" y="71009"/>
                  </a:lnTo>
                  <a:lnTo>
                    <a:pt x="424206" y="71009"/>
                  </a:lnTo>
                  <a:cubicBezTo>
                    <a:pt x="429540" y="71009"/>
                    <a:pt x="433707" y="70242"/>
                    <a:pt x="436707" y="68708"/>
                  </a:cubicBezTo>
                  <a:cubicBezTo>
                    <a:pt x="439708" y="67175"/>
                    <a:pt x="441775" y="64708"/>
                    <a:pt x="442908" y="61307"/>
                  </a:cubicBezTo>
                  <a:cubicBezTo>
                    <a:pt x="444042" y="57907"/>
                    <a:pt x="444608" y="53340"/>
                    <a:pt x="444608" y="47606"/>
                  </a:cubicBezTo>
                  <a:cubicBezTo>
                    <a:pt x="444608" y="41738"/>
                    <a:pt x="444175" y="36971"/>
                    <a:pt x="443308" y="33304"/>
                  </a:cubicBezTo>
                  <a:cubicBezTo>
                    <a:pt x="442441" y="29637"/>
                    <a:pt x="440575" y="26936"/>
                    <a:pt x="437707" y="25203"/>
                  </a:cubicBezTo>
                  <a:cubicBezTo>
                    <a:pt x="434840" y="23469"/>
                    <a:pt x="430340" y="22602"/>
                    <a:pt x="424206" y="22602"/>
                  </a:cubicBezTo>
                  <a:close/>
                  <a:moveTo>
                    <a:pt x="1217981" y="21602"/>
                  </a:moveTo>
                  <a:cubicBezTo>
                    <a:pt x="1213314" y="21602"/>
                    <a:pt x="1209780" y="22636"/>
                    <a:pt x="1207380" y="24703"/>
                  </a:cubicBezTo>
                  <a:cubicBezTo>
                    <a:pt x="1204980" y="26770"/>
                    <a:pt x="1203379" y="29603"/>
                    <a:pt x="1202579" y="33204"/>
                  </a:cubicBezTo>
                  <a:cubicBezTo>
                    <a:pt x="1201779" y="36804"/>
                    <a:pt x="1201379" y="40871"/>
                    <a:pt x="1201379" y="45405"/>
                  </a:cubicBezTo>
                  <a:lnTo>
                    <a:pt x="1201379" y="120015"/>
                  </a:lnTo>
                  <a:cubicBezTo>
                    <a:pt x="1201379" y="124415"/>
                    <a:pt x="1201746" y="128482"/>
                    <a:pt x="1202479" y="132216"/>
                  </a:cubicBezTo>
                  <a:cubicBezTo>
                    <a:pt x="1203213" y="135950"/>
                    <a:pt x="1204780" y="138884"/>
                    <a:pt x="1207180" y="141017"/>
                  </a:cubicBezTo>
                  <a:cubicBezTo>
                    <a:pt x="1209580" y="143151"/>
                    <a:pt x="1213181" y="144218"/>
                    <a:pt x="1217981" y="144218"/>
                  </a:cubicBezTo>
                  <a:cubicBezTo>
                    <a:pt x="1222915" y="144218"/>
                    <a:pt x="1226549" y="143151"/>
                    <a:pt x="1228883" y="141017"/>
                  </a:cubicBezTo>
                  <a:cubicBezTo>
                    <a:pt x="1231216" y="138884"/>
                    <a:pt x="1232783" y="135950"/>
                    <a:pt x="1233583" y="132216"/>
                  </a:cubicBezTo>
                  <a:cubicBezTo>
                    <a:pt x="1234383" y="128482"/>
                    <a:pt x="1234783" y="124415"/>
                    <a:pt x="1234783" y="120015"/>
                  </a:cubicBezTo>
                  <a:lnTo>
                    <a:pt x="1234783" y="45405"/>
                  </a:lnTo>
                  <a:cubicBezTo>
                    <a:pt x="1234783" y="40871"/>
                    <a:pt x="1234383" y="36804"/>
                    <a:pt x="1233583" y="33204"/>
                  </a:cubicBezTo>
                  <a:cubicBezTo>
                    <a:pt x="1232783" y="29603"/>
                    <a:pt x="1231216" y="26770"/>
                    <a:pt x="1228883" y="24703"/>
                  </a:cubicBezTo>
                  <a:cubicBezTo>
                    <a:pt x="1226549" y="22636"/>
                    <a:pt x="1222915" y="21602"/>
                    <a:pt x="1217981" y="21602"/>
                  </a:cubicBezTo>
                  <a:close/>
                  <a:moveTo>
                    <a:pt x="970331" y="21602"/>
                  </a:moveTo>
                  <a:cubicBezTo>
                    <a:pt x="965664" y="21602"/>
                    <a:pt x="962130" y="22636"/>
                    <a:pt x="959730" y="24703"/>
                  </a:cubicBezTo>
                  <a:cubicBezTo>
                    <a:pt x="957330" y="26770"/>
                    <a:pt x="955729" y="29603"/>
                    <a:pt x="954929" y="33204"/>
                  </a:cubicBezTo>
                  <a:cubicBezTo>
                    <a:pt x="954129" y="36804"/>
                    <a:pt x="953729" y="40871"/>
                    <a:pt x="953729" y="45405"/>
                  </a:cubicBezTo>
                  <a:lnTo>
                    <a:pt x="953729" y="120015"/>
                  </a:lnTo>
                  <a:cubicBezTo>
                    <a:pt x="953729" y="124415"/>
                    <a:pt x="954096" y="128482"/>
                    <a:pt x="954829" y="132216"/>
                  </a:cubicBezTo>
                  <a:cubicBezTo>
                    <a:pt x="955563" y="135950"/>
                    <a:pt x="957130" y="138884"/>
                    <a:pt x="959530" y="141017"/>
                  </a:cubicBezTo>
                  <a:cubicBezTo>
                    <a:pt x="961930" y="143151"/>
                    <a:pt x="965531" y="144218"/>
                    <a:pt x="970331" y="144218"/>
                  </a:cubicBezTo>
                  <a:cubicBezTo>
                    <a:pt x="975265" y="144218"/>
                    <a:pt x="978899" y="143151"/>
                    <a:pt x="981233" y="141017"/>
                  </a:cubicBezTo>
                  <a:cubicBezTo>
                    <a:pt x="983566" y="138884"/>
                    <a:pt x="985133" y="135950"/>
                    <a:pt x="985933" y="132216"/>
                  </a:cubicBezTo>
                  <a:cubicBezTo>
                    <a:pt x="986733" y="128482"/>
                    <a:pt x="987133" y="124415"/>
                    <a:pt x="987133" y="120015"/>
                  </a:cubicBezTo>
                  <a:lnTo>
                    <a:pt x="987133" y="45405"/>
                  </a:lnTo>
                  <a:cubicBezTo>
                    <a:pt x="987133" y="40871"/>
                    <a:pt x="986733" y="36804"/>
                    <a:pt x="985933" y="33204"/>
                  </a:cubicBezTo>
                  <a:cubicBezTo>
                    <a:pt x="985133" y="29603"/>
                    <a:pt x="983566" y="26770"/>
                    <a:pt x="981233" y="24703"/>
                  </a:cubicBezTo>
                  <a:cubicBezTo>
                    <a:pt x="978899" y="22636"/>
                    <a:pt x="975265" y="21602"/>
                    <a:pt x="970331" y="21602"/>
                  </a:cubicBezTo>
                  <a:close/>
                  <a:moveTo>
                    <a:pt x="160706" y="21602"/>
                  </a:moveTo>
                  <a:cubicBezTo>
                    <a:pt x="156039" y="21602"/>
                    <a:pt x="152505" y="22636"/>
                    <a:pt x="150105" y="24703"/>
                  </a:cubicBezTo>
                  <a:cubicBezTo>
                    <a:pt x="147705" y="26770"/>
                    <a:pt x="146104" y="29603"/>
                    <a:pt x="145304" y="33204"/>
                  </a:cubicBezTo>
                  <a:cubicBezTo>
                    <a:pt x="144504" y="36804"/>
                    <a:pt x="144104" y="40871"/>
                    <a:pt x="144104" y="45405"/>
                  </a:cubicBezTo>
                  <a:lnTo>
                    <a:pt x="144104" y="120015"/>
                  </a:lnTo>
                  <a:cubicBezTo>
                    <a:pt x="144104" y="124415"/>
                    <a:pt x="144471" y="128482"/>
                    <a:pt x="145204" y="132216"/>
                  </a:cubicBezTo>
                  <a:cubicBezTo>
                    <a:pt x="145938" y="135950"/>
                    <a:pt x="147504" y="138884"/>
                    <a:pt x="149905" y="141017"/>
                  </a:cubicBezTo>
                  <a:cubicBezTo>
                    <a:pt x="152305" y="143151"/>
                    <a:pt x="155906" y="144218"/>
                    <a:pt x="160706" y="144218"/>
                  </a:cubicBezTo>
                  <a:cubicBezTo>
                    <a:pt x="165640" y="144218"/>
                    <a:pt x="169274" y="143151"/>
                    <a:pt x="171608" y="141017"/>
                  </a:cubicBezTo>
                  <a:cubicBezTo>
                    <a:pt x="173941" y="138884"/>
                    <a:pt x="175508" y="135950"/>
                    <a:pt x="176308" y="132216"/>
                  </a:cubicBezTo>
                  <a:cubicBezTo>
                    <a:pt x="177108" y="128482"/>
                    <a:pt x="177508" y="124415"/>
                    <a:pt x="177508" y="120015"/>
                  </a:cubicBezTo>
                  <a:lnTo>
                    <a:pt x="177508" y="45405"/>
                  </a:lnTo>
                  <a:cubicBezTo>
                    <a:pt x="177508" y="40871"/>
                    <a:pt x="177108" y="36804"/>
                    <a:pt x="176308" y="33204"/>
                  </a:cubicBezTo>
                  <a:cubicBezTo>
                    <a:pt x="175508" y="29603"/>
                    <a:pt x="173941" y="26770"/>
                    <a:pt x="171608" y="24703"/>
                  </a:cubicBezTo>
                  <a:cubicBezTo>
                    <a:pt x="169274" y="22636"/>
                    <a:pt x="165640" y="21602"/>
                    <a:pt x="160706" y="21602"/>
                  </a:cubicBezTo>
                  <a:close/>
                  <a:moveTo>
                    <a:pt x="831076" y="1800"/>
                  </a:moveTo>
                  <a:lnTo>
                    <a:pt x="860679" y="1800"/>
                  </a:lnTo>
                  <a:lnTo>
                    <a:pt x="860679" y="143418"/>
                  </a:lnTo>
                  <a:lnTo>
                    <a:pt x="899884" y="143418"/>
                  </a:lnTo>
                  <a:lnTo>
                    <a:pt x="899884" y="163820"/>
                  </a:lnTo>
                  <a:lnTo>
                    <a:pt x="831076" y="163820"/>
                  </a:lnTo>
                  <a:close/>
                  <a:moveTo>
                    <a:pt x="716099" y="1800"/>
                  </a:moveTo>
                  <a:lnTo>
                    <a:pt x="743703" y="1800"/>
                  </a:lnTo>
                  <a:lnTo>
                    <a:pt x="763705" y="66008"/>
                  </a:lnTo>
                  <a:lnTo>
                    <a:pt x="782508" y="1800"/>
                  </a:lnTo>
                  <a:lnTo>
                    <a:pt x="809511" y="1800"/>
                  </a:lnTo>
                  <a:lnTo>
                    <a:pt x="777107" y="102012"/>
                  </a:lnTo>
                  <a:lnTo>
                    <a:pt x="777107" y="163820"/>
                  </a:lnTo>
                  <a:lnTo>
                    <a:pt x="748903" y="163820"/>
                  </a:lnTo>
                  <a:lnTo>
                    <a:pt x="748903" y="102012"/>
                  </a:lnTo>
                  <a:close/>
                  <a:moveTo>
                    <a:pt x="612001" y="1800"/>
                  </a:moveTo>
                  <a:lnTo>
                    <a:pt x="632603" y="1800"/>
                  </a:lnTo>
                  <a:lnTo>
                    <a:pt x="672008" y="94211"/>
                  </a:lnTo>
                  <a:lnTo>
                    <a:pt x="672008" y="1800"/>
                  </a:lnTo>
                  <a:lnTo>
                    <a:pt x="696411" y="1800"/>
                  </a:lnTo>
                  <a:lnTo>
                    <a:pt x="696411" y="163820"/>
                  </a:lnTo>
                  <a:lnTo>
                    <a:pt x="676809" y="163820"/>
                  </a:lnTo>
                  <a:lnTo>
                    <a:pt x="637204" y="67008"/>
                  </a:lnTo>
                  <a:lnTo>
                    <a:pt x="637204" y="163820"/>
                  </a:lnTo>
                  <a:lnTo>
                    <a:pt x="612001" y="163820"/>
                  </a:lnTo>
                  <a:close/>
                  <a:moveTo>
                    <a:pt x="521904" y="1800"/>
                  </a:moveTo>
                  <a:lnTo>
                    <a:pt x="553508" y="1800"/>
                  </a:lnTo>
                  <a:lnTo>
                    <a:pt x="585912" y="163820"/>
                  </a:lnTo>
                  <a:lnTo>
                    <a:pt x="558508" y="163820"/>
                  </a:lnTo>
                  <a:lnTo>
                    <a:pt x="552107" y="126415"/>
                  </a:lnTo>
                  <a:lnTo>
                    <a:pt x="523904" y="126415"/>
                  </a:lnTo>
                  <a:lnTo>
                    <a:pt x="517303" y="163820"/>
                  </a:lnTo>
                  <a:lnTo>
                    <a:pt x="489500" y="163820"/>
                  </a:lnTo>
                  <a:close/>
                  <a:moveTo>
                    <a:pt x="383401" y="1800"/>
                  </a:moveTo>
                  <a:lnTo>
                    <a:pt x="431007" y="1800"/>
                  </a:lnTo>
                  <a:cubicBezTo>
                    <a:pt x="440741" y="1800"/>
                    <a:pt x="448642" y="3600"/>
                    <a:pt x="454710" y="7201"/>
                  </a:cubicBezTo>
                  <a:cubicBezTo>
                    <a:pt x="460777" y="10801"/>
                    <a:pt x="465244" y="16035"/>
                    <a:pt x="468111" y="22903"/>
                  </a:cubicBezTo>
                  <a:cubicBezTo>
                    <a:pt x="470978" y="29770"/>
                    <a:pt x="472412" y="38071"/>
                    <a:pt x="472412" y="47806"/>
                  </a:cubicBezTo>
                  <a:cubicBezTo>
                    <a:pt x="472412" y="58340"/>
                    <a:pt x="470612" y="66841"/>
                    <a:pt x="467011" y="73309"/>
                  </a:cubicBezTo>
                  <a:cubicBezTo>
                    <a:pt x="463411" y="79776"/>
                    <a:pt x="458377" y="84477"/>
                    <a:pt x="451909" y="87411"/>
                  </a:cubicBezTo>
                  <a:cubicBezTo>
                    <a:pt x="445442" y="90344"/>
                    <a:pt x="437807" y="91811"/>
                    <a:pt x="429006" y="91811"/>
                  </a:cubicBezTo>
                  <a:lnTo>
                    <a:pt x="413004" y="91811"/>
                  </a:lnTo>
                  <a:lnTo>
                    <a:pt x="413004" y="163820"/>
                  </a:lnTo>
                  <a:lnTo>
                    <a:pt x="383401" y="163820"/>
                  </a:lnTo>
                  <a:close/>
                  <a:moveTo>
                    <a:pt x="242926" y="1800"/>
                  </a:moveTo>
                  <a:lnTo>
                    <a:pt x="273530" y="1800"/>
                  </a:lnTo>
                  <a:lnTo>
                    <a:pt x="296533" y="114014"/>
                  </a:lnTo>
                  <a:lnTo>
                    <a:pt x="320536" y="1800"/>
                  </a:lnTo>
                  <a:lnTo>
                    <a:pt x="350139" y="1800"/>
                  </a:lnTo>
                  <a:lnTo>
                    <a:pt x="353140" y="163820"/>
                  </a:lnTo>
                  <a:lnTo>
                    <a:pt x="331137" y="163820"/>
                  </a:lnTo>
                  <a:lnTo>
                    <a:pt x="328737" y="51206"/>
                  </a:lnTo>
                  <a:lnTo>
                    <a:pt x="305734" y="163820"/>
                  </a:lnTo>
                  <a:lnTo>
                    <a:pt x="287932" y="163820"/>
                  </a:lnTo>
                  <a:lnTo>
                    <a:pt x="264529" y="50806"/>
                  </a:lnTo>
                  <a:lnTo>
                    <a:pt x="262328" y="163820"/>
                  </a:lnTo>
                  <a:lnTo>
                    <a:pt x="240126" y="163820"/>
                  </a:lnTo>
                  <a:close/>
                  <a:moveTo>
                    <a:pt x="1217981" y="0"/>
                  </a:moveTo>
                  <a:cubicBezTo>
                    <a:pt x="1229716" y="0"/>
                    <a:pt x="1238950" y="2067"/>
                    <a:pt x="1245685" y="6200"/>
                  </a:cubicBezTo>
                  <a:cubicBezTo>
                    <a:pt x="1252419" y="10334"/>
                    <a:pt x="1257286" y="16302"/>
                    <a:pt x="1260286" y="24103"/>
                  </a:cubicBezTo>
                  <a:cubicBezTo>
                    <a:pt x="1263287" y="31904"/>
                    <a:pt x="1264787" y="41271"/>
                    <a:pt x="1264787" y="52206"/>
                  </a:cubicBezTo>
                  <a:lnTo>
                    <a:pt x="1264787" y="113014"/>
                  </a:lnTo>
                  <a:cubicBezTo>
                    <a:pt x="1264787" y="123815"/>
                    <a:pt x="1263287" y="133183"/>
                    <a:pt x="1260286" y="141117"/>
                  </a:cubicBezTo>
                  <a:cubicBezTo>
                    <a:pt x="1257286" y="149052"/>
                    <a:pt x="1252419" y="155186"/>
                    <a:pt x="1245685" y="159520"/>
                  </a:cubicBezTo>
                  <a:cubicBezTo>
                    <a:pt x="1238950" y="163853"/>
                    <a:pt x="1229716" y="166020"/>
                    <a:pt x="1217981" y="166020"/>
                  </a:cubicBezTo>
                  <a:cubicBezTo>
                    <a:pt x="1206513" y="166020"/>
                    <a:pt x="1197379" y="163887"/>
                    <a:pt x="1190578" y="159620"/>
                  </a:cubicBezTo>
                  <a:cubicBezTo>
                    <a:pt x="1183777" y="155352"/>
                    <a:pt x="1178910" y="149218"/>
                    <a:pt x="1175976" y="141217"/>
                  </a:cubicBezTo>
                  <a:cubicBezTo>
                    <a:pt x="1173042" y="133216"/>
                    <a:pt x="1171575" y="123748"/>
                    <a:pt x="1171575" y="112814"/>
                  </a:cubicBezTo>
                  <a:lnTo>
                    <a:pt x="1171575" y="52206"/>
                  </a:lnTo>
                  <a:cubicBezTo>
                    <a:pt x="1171575" y="41271"/>
                    <a:pt x="1173042" y="31904"/>
                    <a:pt x="1175976" y="24103"/>
                  </a:cubicBezTo>
                  <a:cubicBezTo>
                    <a:pt x="1178910" y="16302"/>
                    <a:pt x="1183777" y="10334"/>
                    <a:pt x="1190578" y="6200"/>
                  </a:cubicBezTo>
                  <a:cubicBezTo>
                    <a:pt x="1197379" y="2067"/>
                    <a:pt x="1206513" y="0"/>
                    <a:pt x="1217981" y="0"/>
                  </a:cubicBezTo>
                  <a:close/>
                  <a:moveTo>
                    <a:pt x="1093756" y="0"/>
                  </a:moveTo>
                  <a:cubicBezTo>
                    <a:pt x="1104824" y="0"/>
                    <a:pt x="1113625" y="1867"/>
                    <a:pt x="1120159" y="5600"/>
                  </a:cubicBezTo>
                  <a:cubicBezTo>
                    <a:pt x="1126693" y="9334"/>
                    <a:pt x="1131394" y="14701"/>
                    <a:pt x="1134261" y="21702"/>
                  </a:cubicBezTo>
                  <a:cubicBezTo>
                    <a:pt x="1137128" y="28703"/>
                    <a:pt x="1138562" y="37204"/>
                    <a:pt x="1138562" y="47206"/>
                  </a:cubicBezTo>
                  <a:lnTo>
                    <a:pt x="1138562" y="55607"/>
                  </a:lnTo>
                  <a:lnTo>
                    <a:pt x="1110358" y="55607"/>
                  </a:lnTo>
                  <a:lnTo>
                    <a:pt x="1110358" y="46405"/>
                  </a:lnTo>
                  <a:cubicBezTo>
                    <a:pt x="1110358" y="41205"/>
                    <a:pt x="1109991" y="36738"/>
                    <a:pt x="1109258" y="33004"/>
                  </a:cubicBezTo>
                  <a:cubicBezTo>
                    <a:pt x="1108525" y="29270"/>
                    <a:pt x="1107058" y="26436"/>
                    <a:pt x="1104857" y="24503"/>
                  </a:cubicBezTo>
                  <a:cubicBezTo>
                    <a:pt x="1102657" y="22569"/>
                    <a:pt x="1099090" y="21602"/>
                    <a:pt x="1094156" y="21602"/>
                  </a:cubicBezTo>
                  <a:cubicBezTo>
                    <a:pt x="1088956" y="21602"/>
                    <a:pt x="1085188" y="22869"/>
                    <a:pt x="1082855" y="25403"/>
                  </a:cubicBezTo>
                  <a:cubicBezTo>
                    <a:pt x="1080521" y="27936"/>
                    <a:pt x="1079054" y="31270"/>
                    <a:pt x="1078454" y="35404"/>
                  </a:cubicBezTo>
                  <a:cubicBezTo>
                    <a:pt x="1077854" y="39538"/>
                    <a:pt x="1077554" y="44072"/>
                    <a:pt x="1077554" y="49006"/>
                  </a:cubicBezTo>
                  <a:lnTo>
                    <a:pt x="1077554" y="116814"/>
                  </a:lnTo>
                  <a:cubicBezTo>
                    <a:pt x="1077554" y="122415"/>
                    <a:pt x="1078021" y="127282"/>
                    <a:pt x="1078954" y="131416"/>
                  </a:cubicBezTo>
                  <a:cubicBezTo>
                    <a:pt x="1079888" y="135550"/>
                    <a:pt x="1081621" y="138717"/>
                    <a:pt x="1084155" y="140917"/>
                  </a:cubicBezTo>
                  <a:cubicBezTo>
                    <a:pt x="1086689" y="143118"/>
                    <a:pt x="1090289" y="144218"/>
                    <a:pt x="1094956" y="144218"/>
                  </a:cubicBezTo>
                  <a:cubicBezTo>
                    <a:pt x="1099757" y="144218"/>
                    <a:pt x="1103424" y="143018"/>
                    <a:pt x="1105958" y="140617"/>
                  </a:cubicBezTo>
                  <a:cubicBezTo>
                    <a:pt x="1108491" y="138217"/>
                    <a:pt x="1110258" y="134883"/>
                    <a:pt x="1111258" y="130616"/>
                  </a:cubicBezTo>
                  <a:cubicBezTo>
                    <a:pt x="1112258" y="126349"/>
                    <a:pt x="1112758" y="121281"/>
                    <a:pt x="1112758" y="115414"/>
                  </a:cubicBezTo>
                  <a:lnTo>
                    <a:pt x="1112758" y="100212"/>
                  </a:lnTo>
                  <a:lnTo>
                    <a:pt x="1095356" y="100212"/>
                  </a:lnTo>
                  <a:lnTo>
                    <a:pt x="1095356" y="81610"/>
                  </a:lnTo>
                  <a:lnTo>
                    <a:pt x="1139362" y="81610"/>
                  </a:lnTo>
                  <a:lnTo>
                    <a:pt x="1139362" y="163820"/>
                  </a:lnTo>
                  <a:lnTo>
                    <a:pt x="1120359" y="163820"/>
                  </a:lnTo>
                  <a:lnTo>
                    <a:pt x="1118159" y="147818"/>
                  </a:lnTo>
                  <a:cubicBezTo>
                    <a:pt x="1116026" y="153152"/>
                    <a:pt x="1112792" y="157519"/>
                    <a:pt x="1108458" y="160920"/>
                  </a:cubicBezTo>
                  <a:cubicBezTo>
                    <a:pt x="1104124" y="164320"/>
                    <a:pt x="1098223" y="166020"/>
                    <a:pt x="1090756" y="166020"/>
                  </a:cubicBezTo>
                  <a:cubicBezTo>
                    <a:pt x="1080088" y="166020"/>
                    <a:pt x="1071620" y="163753"/>
                    <a:pt x="1065353" y="159220"/>
                  </a:cubicBezTo>
                  <a:cubicBezTo>
                    <a:pt x="1059085" y="154686"/>
                    <a:pt x="1054585" y="148252"/>
                    <a:pt x="1051851" y="139917"/>
                  </a:cubicBezTo>
                  <a:cubicBezTo>
                    <a:pt x="1049117" y="131583"/>
                    <a:pt x="1047750" y="121748"/>
                    <a:pt x="1047750" y="110413"/>
                  </a:cubicBezTo>
                  <a:lnTo>
                    <a:pt x="1047750" y="56007"/>
                  </a:lnTo>
                  <a:cubicBezTo>
                    <a:pt x="1047750" y="44405"/>
                    <a:pt x="1049084" y="34404"/>
                    <a:pt x="1051751" y="26003"/>
                  </a:cubicBezTo>
                  <a:cubicBezTo>
                    <a:pt x="1054418" y="17602"/>
                    <a:pt x="1059119" y="11168"/>
                    <a:pt x="1065853" y="6700"/>
                  </a:cubicBezTo>
                  <a:cubicBezTo>
                    <a:pt x="1072587" y="2233"/>
                    <a:pt x="1081888" y="0"/>
                    <a:pt x="1093756" y="0"/>
                  </a:cubicBezTo>
                  <a:close/>
                  <a:moveTo>
                    <a:pt x="970331" y="0"/>
                  </a:moveTo>
                  <a:cubicBezTo>
                    <a:pt x="982066" y="0"/>
                    <a:pt x="991300" y="2067"/>
                    <a:pt x="998035" y="6200"/>
                  </a:cubicBezTo>
                  <a:cubicBezTo>
                    <a:pt x="1004769" y="10334"/>
                    <a:pt x="1009636" y="16302"/>
                    <a:pt x="1012636" y="24103"/>
                  </a:cubicBezTo>
                  <a:cubicBezTo>
                    <a:pt x="1015637" y="31904"/>
                    <a:pt x="1017137" y="41271"/>
                    <a:pt x="1017137" y="52206"/>
                  </a:cubicBezTo>
                  <a:lnTo>
                    <a:pt x="1017137" y="113014"/>
                  </a:lnTo>
                  <a:cubicBezTo>
                    <a:pt x="1017137" y="123815"/>
                    <a:pt x="1015637" y="133183"/>
                    <a:pt x="1012636" y="141117"/>
                  </a:cubicBezTo>
                  <a:cubicBezTo>
                    <a:pt x="1009636" y="149052"/>
                    <a:pt x="1004769" y="155186"/>
                    <a:pt x="998035" y="159520"/>
                  </a:cubicBezTo>
                  <a:cubicBezTo>
                    <a:pt x="991300" y="163853"/>
                    <a:pt x="982066" y="166020"/>
                    <a:pt x="970331" y="166020"/>
                  </a:cubicBezTo>
                  <a:cubicBezTo>
                    <a:pt x="958863" y="166020"/>
                    <a:pt x="949729" y="163887"/>
                    <a:pt x="942928" y="159620"/>
                  </a:cubicBezTo>
                  <a:cubicBezTo>
                    <a:pt x="936127" y="155352"/>
                    <a:pt x="931260" y="149218"/>
                    <a:pt x="928326" y="141217"/>
                  </a:cubicBezTo>
                  <a:cubicBezTo>
                    <a:pt x="925392" y="133216"/>
                    <a:pt x="923925" y="123748"/>
                    <a:pt x="923925" y="112814"/>
                  </a:cubicBezTo>
                  <a:lnTo>
                    <a:pt x="923925" y="52206"/>
                  </a:lnTo>
                  <a:cubicBezTo>
                    <a:pt x="923925" y="41271"/>
                    <a:pt x="925392" y="31904"/>
                    <a:pt x="928326" y="24103"/>
                  </a:cubicBezTo>
                  <a:cubicBezTo>
                    <a:pt x="931260" y="16302"/>
                    <a:pt x="936127" y="10334"/>
                    <a:pt x="942928" y="6200"/>
                  </a:cubicBezTo>
                  <a:cubicBezTo>
                    <a:pt x="949729" y="2067"/>
                    <a:pt x="958863" y="0"/>
                    <a:pt x="970331" y="0"/>
                  </a:cubicBezTo>
                  <a:close/>
                  <a:moveTo>
                    <a:pt x="160706" y="0"/>
                  </a:moveTo>
                  <a:cubicBezTo>
                    <a:pt x="172441" y="0"/>
                    <a:pt x="181675" y="2067"/>
                    <a:pt x="188410" y="6200"/>
                  </a:cubicBezTo>
                  <a:cubicBezTo>
                    <a:pt x="195144" y="10334"/>
                    <a:pt x="200011" y="16302"/>
                    <a:pt x="203011" y="24103"/>
                  </a:cubicBezTo>
                  <a:cubicBezTo>
                    <a:pt x="206012" y="31904"/>
                    <a:pt x="207512" y="41271"/>
                    <a:pt x="207512" y="52206"/>
                  </a:cubicBezTo>
                  <a:lnTo>
                    <a:pt x="207512" y="113014"/>
                  </a:lnTo>
                  <a:cubicBezTo>
                    <a:pt x="207512" y="123815"/>
                    <a:pt x="206012" y="133183"/>
                    <a:pt x="203011" y="141117"/>
                  </a:cubicBezTo>
                  <a:cubicBezTo>
                    <a:pt x="200011" y="149052"/>
                    <a:pt x="195144" y="155186"/>
                    <a:pt x="188410" y="159520"/>
                  </a:cubicBezTo>
                  <a:cubicBezTo>
                    <a:pt x="181675" y="163853"/>
                    <a:pt x="172441" y="166020"/>
                    <a:pt x="160706" y="166020"/>
                  </a:cubicBezTo>
                  <a:cubicBezTo>
                    <a:pt x="149238" y="166020"/>
                    <a:pt x="140104" y="163887"/>
                    <a:pt x="133303" y="159620"/>
                  </a:cubicBezTo>
                  <a:cubicBezTo>
                    <a:pt x="126502" y="155352"/>
                    <a:pt x="121635" y="149218"/>
                    <a:pt x="118701" y="141217"/>
                  </a:cubicBezTo>
                  <a:cubicBezTo>
                    <a:pt x="115767" y="133216"/>
                    <a:pt x="114300" y="123748"/>
                    <a:pt x="114300" y="112814"/>
                  </a:cubicBezTo>
                  <a:lnTo>
                    <a:pt x="114300" y="52206"/>
                  </a:lnTo>
                  <a:cubicBezTo>
                    <a:pt x="114300" y="41271"/>
                    <a:pt x="115767" y="31904"/>
                    <a:pt x="118701" y="24103"/>
                  </a:cubicBezTo>
                  <a:cubicBezTo>
                    <a:pt x="121635" y="16302"/>
                    <a:pt x="126502" y="10334"/>
                    <a:pt x="133303" y="6200"/>
                  </a:cubicBezTo>
                  <a:cubicBezTo>
                    <a:pt x="140104" y="2067"/>
                    <a:pt x="149238" y="0"/>
                    <a:pt x="160706" y="0"/>
                  </a:cubicBezTo>
                  <a:close/>
                  <a:moveTo>
                    <a:pt x="46006" y="0"/>
                  </a:moveTo>
                  <a:cubicBezTo>
                    <a:pt x="57208" y="0"/>
                    <a:pt x="65975" y="1900"/>
                    <a:pt x="72309" y="5700"/>
                  </a:cubicBezTo>
                  <a:cubicBezTo>
                    <a:pt x="78643" y="9501"/>
                    <a:pt x="83144" y="14935"/>
                    <a:pt x="85811" y="22002"/>
                  </a:cubicBezTo>
                  <a:cubicBezTo>
                    <a:pt x="88478" y="29070"/>
                    <a:pt x="89812" y="37271"/>
                    <a:pt x="89812" y="46605"/>
                  </a:cubicBezTo>
                  <a:lnTo>
                    <a:pt x="89812" y="60207"/>
                  </a:lnTo>
                  <a:lnTo>
                    <a:pt x="61408" y="60207"/>
                  </a:lnTo>
                  <a:lnTo>
                    <a:pt x="61408" y="46205"/>
                  </a:lnTo>
                  <a:cubicBezTo>
                    <a:pt x="61408" y="41672"/>
                    <a:pt x="61175" y="37538"/>
                    <a:pt x="60708" y="33804"/>
                  </a:cubicBezTo>
                  <a:cubicBezTo>
                    <a:pt x="60241" y="30070"/>
                    <a:pt x="58974" y="27103"/>
                    <a:pt x="56908" y="24903"/>
                  </a:cubicBezTo>
                  <a:cubicBezTo>
                    <a:pt x="54841" y="22702"/>
                    <a:pt x="51273" y="21602"/>
                    <a:pt x="46206" y="21602"/>
                  </a:cubicBezTo>
                  <a:cubicBezTo>
                    <a:pt x="41139" y="21602"/>
                    <a:pt x="37438" y="22769"/>
                    <a:pt x="35105" y="25103"/>
                  </a:cubicBezTo>
                  <a:cubicBezTo>
                    <a:pt x="32771" y="27436"/>
                    <a:pt x="31271" y="30570"/>
                    <a:pt x="30604" y="34504"/>
                  </a:cubicBezTo>
                  <a:cubicBezTo>
                    <a:pt x="29937" y="38438"/>
                    <a:pt x="29604" y="42872"/>
                    <a:pt x="29604" y="47806"/>
                  </a:cubicBezTo>
                  <a:lnTo>
                    <a:pt x="29604" y="118214"/>
                  </a:lnTo>
                  <a:cubicBezTo>
                    <a:pt x="29604" y="124082"/>
                    <a:pt x="30071" y="128916"/>
                    <a:pt x="31004" y="132716"/>
                  </a:cubicBezTo>
                  <a:cubicBezTo>
                    <a:pt x="31938" y="136517"/>
                    <a:pt x="33638" y="139384"/>
                    <a:pt x="36105" y="141317"/>
                  </a:cubicBezTo>
                  <a:cubicBezTo>
                    <a:pt x="38572" y="143251"/>
                    <a:pt x="41939" y="144218"/>
                    <a:pt x="46206" y="144218"/>
                  </a:cubicBezTo>
                  <a:cubicBezTo>
                    <a:pt x="51140" y="144218"/>
                    <a:pt x="54641" y="143051"/>
                    <a:pt x="56707" y="140717"/>
                  </a:cubicBezTo>
                  <a:cubicBezTo>
                    <a:pt x="58774" y="138384"/>
                    <a:pt x="60075" y="135283"/>
                    <a:pt x="60608" y="131416"/>
                  </a:cubicBezTo>
                  <a:cubicBezTo>
                    <a:pt x="61141" y="127549"/>
                    <a:pt x="61408" y="123215"/>
                    <a:pt x="61408" y="118414"/>
                  </a:cubicBezTo>
                  <a:lnTo>
                    <a:pt x="61408" y="103813"/>
                  </a:lnTo>
                  <a:lnTo>
                    <a:pt x="89812" y="103813"/>
                  </a:lnTo>
                  <a:lnTo>
                    <a:pt x="89812" y="116814"/>
                  </a:lnTo>
                  <a:cubicBezTo>
                    <a:pt x="89812" y="126415"/>
                    <a:pt x="88545" y="134917"/>
                    <a:pt x="86011" y="142317"/>
                  </a:cubicBezTo>
                  <a:cubicBezTo>
                    <a:pt x="83478" y="149718"/>
                    <a:pt x="79044" y="155519"/>
                    <a:pt x="72710" y="159720"/>
                  </a:cubicBezTo>
                  <a:cubicBezTo>
                    <a:pt x="66375" y="163920"/>
                    <a:pt x="57474" y="166020"/>
                    <a:pt x="46006" y="166020"/>
                  </a:cubicBezTo>
                  <a:cubicBezTo>
                    <a:pt x="34138" y="166020"/>
                    <a:pt x="24837" y="163687"/>
                    <a:pt x="18103" y="159020"/>
                  </a:cubicBezTo>
                  <a:cubicBezTo>
                    <a:pt x="11369" y="154352"/>
                    <a:pt x="6668" y="147985"/>
                    <a:pt x="4001" y="139917"/>
                  </a:cubicBezTo>
                  <a:cubicBezTo>
                    <a:pt x="1334" y="131849"/>
                    <a:pt x="0" y="122548"/>
                    <a:pt x="0" y="112014"/>
                  </a:cubicBezTo>
                  <a:lnTo>
                    <a:pt x="0" y="54206"/>
                  </a:lnTo>
                  <a:cubicBezTo>
                    <a:pt x="0" y="43138"/>
                    <a:pt x="1334" y="33537"/>
                    <a:pt x="4001" y="25403"/>
                  </a:cubicBezTo>
                  <a:cubicBezTo>
                    <a:pt x="6668" y="17268"/>
                    <a:pt x="11369" y="11001"/>
                    <a:pt x="18103" y="6600"/>
                  </a:cubicBezTo>
                  <a:cubicBezTo>
                    <a:pt x="24837" y="2200"/>
                    <a:pt x="34138" y="0"/>
                    <a:pt x="4600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600" spc="50">
                <a:solidFill>
                  <a:schemeClr val="tx2"/>
                </a:solidFill>
                <a:latin typeface="Oswald Medium" pitchFamily="2" charset="0"/>
                <a:cs typeface="Sora SemiBold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10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4FA46C8-F372-4A9C-2178-799200B5E6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592E267-C3C0-1EBC-D0EE-E3020E375F08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E1927">
                  <a:alpha val="70000"/>
                </a:srgbClr>
              </a:gs>
              <a:gs pos="100000">
                <a:srgbClr val="0E1927">
                  <a:alpha val="89804"/>
                </a:srgb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VN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46C3A7C-855A-B6AF-B5BD-EEDF167C3A6D}"/>
              </a:ext>
            </a:extLst>
          </p:cNvPr>
          <p:cNvGrpSpPr/>
          <p:nvPr/>
        </p:nvGrpSpPr>
        <p:grpSpPr>
          <a:xfrm>
            <a:off x="957264" y="2054840"/>
            <a:ext cx="2008010" cy="397612"/>
            <a:chOff x="5091995" y="2393394"/>
            <a:chExt cx="2008010" cy="39761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327B788-43B4-C447-1811-881DBF2BAC43}"/>
                </a:ext>
              </a:extLst>
            </p:cNvPr>
            <p:cNvGrpSpPr/>
            <p:nvPr/>
          </p:nvGrpSpPr>
          <p:grpSpPr>
            <a:xfrm>
              <a:off x="5091995" y="2393394"/>
              <a:ext cx="397612" cy="397612"/>
              <a:chOff x="571503" y="1422908"/>
              <a:chExt cx="330272" cy="330272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3E7735FD-794F-2126-A1E0-922C79EB5474}"/>
                  </a:ext>
                </a:extLst>
              </p:cNvPr>
              <p:cNvSpPr/>
              <p:nvPr/>
            </p:nvSpPr>
            <p:spPr bwMode="auto">
              <a:xfrm>
                <a:off x="571503" y="1422908"/>
                <a:ext cx="330272" cy="33027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17" name="Graphic 16">
                <a:extLst>
                  <a:ext uri="{FF2B5EF4-FFF2-40B4-BE49-F238E27FC236}">
                    <a16:creationId xmlns:a16="http://schemas.microsoft.com/office/drawing/2014/main" id="{BCBE2028-5C0B-7D7B-1108-3E13066521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31655" y="1478496"/>
                <a:ext cx="209968" cy="219097"/>
              </a:xfrm>
              <a:prstGeom prst="rect">
                <a:avLst/>
              </a:prstGeom>
            </p:spPr>
          </p:pic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F80458F-70FE-6E45-887B-1DC25D39B4B3}"/>
                </a:ext>
              </a:extLst>
            </p:cNvPr>
            <p:cNvSpPr txBox="1"/>
            <p:nvPr/>
          </p:nvSpPr>
          <p:spPr>
            <a:xfrm>
              <a:off x="5577337" y="2492265"/>
              <a:ext cx="1522668" cy="199870"/>
            </a:xfrm>
            <a:custGeom>
              <a:avLst/>
              <a:gdLst/>
              <a:ahLst/>
              <a:cxnLst/>
              <a:rect l="l" t="t" r="r" b="b"/>
              <a:pathLst>
                <a:path w="1264787" h="166020">
                  <a:moveTo>
                    <a:pt x="537906" y="39605"/>
                  </a:moveTo>
                  <a:lnTo>
                    <a:pt x="526904" y="107613"/>
                  </a:lnTo>
                  <a:lnTo>
                    <a:pt x="548907" y="107613"/>
                  </a:lnTo>
                  <a:close/>
                  <a:moveTo>
                    <a:pt x="413004" y="22602"/>
                  </a:moveTo>
                  <a:lnTo>
                    <a:pt x="413004" y="71009"/>
                  </a:lnTo>
                  <a:lnTo>
                    <a:pt x="424206" y="71009"/>
                  </a:lnTo>
                  <a:cubicBezTo>
                    <a:pt x="429540" y="71009"/>
                    <a:pt x="433707" y="70242"/>
                    <a:pt x="436707" y="68708"/>
                  </a:cubicBezTo>
                  <a:cubicBezTo>
                    <a:pt x="439708" y="67175"/>
                    <a:pt x="441775" y="64708"/>
                    <a:pt x="442908" y="61307"/>
                  </a:cubicBezTo>
                  <a:cubicBezTo>
                    <a:pt x="444042" y="57907"/>
                    <a:pt x="444608" y="53340"/>
                    <a:pt x="444608" y="47606"/>
                  </a:cubicBezTo>
                  <a:cubicBezTo>
                    <a:pt x="444608" y="41738"/>
                    <a:pt x="444175" y="36971"/>
                    <a:pt x="443308" y="33304"/>
                  </a:cubicBezTo>
                  <a:cubicBezTo>
                    <a:pt x="442441" y="29637"/>
                    <a:pt x="440575" y="26936"/>
                    <a:pt x="437707" y="25203"/>
                  </a:cubicBezTo>
                  <a:cubicBezTo>
                    <a:pt x="434840" y="23469"/>
                    <a:pt x="430340" y="22602"/>
                    <a:pt x="424206" y="22602"/>
                  </a:cubicBezTo>
                  <a:close/>
                  <a:moveTo>
                    <a:pt x="1217981" y="21602"/>
                  </a:moveTo>
                  <a:cubicBezTo>
                    <a:pt x="1213314" y="21602"/>
                    <a:pt x="1209780" y="22636"/>
                    <a:pt x="1207380" y="24703"/>
                  </a:cubicBezTo>
                  <a:cubicBezTo>
                    <a:pt x="1204980" y="26770"/>
                    <a:pt x="1203379" y="29603"/>
                    <a:pt x="1202579" y="33204"/>
                  </a:cubicBezTo>
                  <a:cubicBezTo>
                    <a:pt x="1201779" y="36804"/>
                    <a:pt x="1201379" y="40871"/>
                    <a:pt x="1201379" y="45405"/>
                  </a:cubicBezTo>
                  <a:lnTo>
                    <a:pt x="1201379" y="120015"/>
                  </a:lnTo>
                  <a:cubicBezTo>
                    <a:pt x="1201379" y="124415"/>
                    <a:pt x="1201746" y="128482"/>
                    <a:pt x="1202479" y="132216"/>
                  </a:cubicBezTo>
                  <a:cubicBezTo>
                    <a:pt x="1203213" y="135950"/>
                    <a:pt x="1204780" y="138884"/>
                    <a:pt x="1207180" y="141017"/>
                  </a:cubicBezTo>
                  <a:cubicBezTo>
                    <a:pt x="1209580" y="143151"/>
                    <a:pt x="1213181" y="144218"/>
                    <a:pt x="1217981" y="144218"/>
                  </a:cubicBezTo>
                  <a:cubicBezTo>
                    <a:pt x="1222915" y="144218"/>
                    <a:pt x="1226549" y="143151"/>
                    <a:pt x="1228883" y="141017"/>
                  </a:cubicBezTo>
                  <a:cubicBezTo>
                    <a:pt x="1231216" y="138884"/>
                    <a:pt x="1232783" y="135950"/>
                    <a:pt x="1233583" y="132216"/>
                  </a:cubicBezTo>
                  <a:cubicBezTo>
                    <a:pt x="1234383" y="128482"/>
                    <a:pt x="1234783" y="124415"/>
                    <a:pt x="1234783" y="120015"/>
                  </a:cubicBezTo>
                  <a:lnTo>
                    <a:pt x="1234783" y="45405"/>
                  </a:lnTo>
                  <a:cubicBezTo>
                    <a:pt x="1234783" y="40871"/>
                    <a:pt x="1234383" y="36804"/>
                    <a:pt x="1233583" y="33204"/>
                  </a:cubicBezTo>
                  <a:cubicBezTo>
                    <a:pt x="1232783" y="29603"/>
                    <a:pt x="1231216" y="26770"/>
                    <a:pt x="1228883" y="24703"/>
                  </a:cubicBezTo>
                  <a:cubicBezTo>
                    <a:pt x="1226549" y="22636"/>
                    <a:pt x="1222915" y="21602"/>
                    <a:pt x="1217981" y="21602"/>
                  </a:cubicBezTo>
                  <a:close/>
                  <a:moveTo>
                    <a:pt x="970331" y="21602"/>
                  </a:moveTo>
                  <a:cubicBezTo>
                    <a:pt x="965664" y="21602"/>
                    <a:pt x="962130" y="22636"/>
                    <a:pt x="959730" y="24703"/>
                  </a:cubicBezTo>
                  <a:cubicBezTo>
                    <a:pt x="957330" y="26770"/>
                    <a:pt x="955729" y="29603"/>
                    <a:pt x="954929" y="33204"/>
                  </a:cubicBezTo>
                  <a:cubicBezTo>
                    <a:pt x="954129" y="36804"/>
                    <a:pt x="953729" y="40871"/>
                    <a:pt x="953729" y="45405"/>
                  </a:cubicBezTo>
                  <a:lnTo>
                    <a:pt x="953729" y="120015"/>
                  </a:lnTo>
                  <a:cubicBezTo>
                    <a:pt x="953729" y="124415"/>
                    <a:pt x="954096" y="128482"/>
                    <a:pt x="954829" y="132216"/>
                  </a:cubicBezTo>
                  <a:cubicBezTo>
                    <a:pt x="955563" y="135950"/>
                    <a:pt x="957130" y="138884"/>
                    <a:pt x="959530" y="141017"/>
                  </a:cubicBezTo>
                  <a:cubicBezTo>
                    <a:pt x="961930" y="143151"/>
                    <a:pt x="965531" y="144218"/>
                    <a:pt x="970331" y="144218"/>
                  </a:cubicBezTo>
                  <a:cubicBezTo>
                    <a:pt x="975265" y="144218"/>
                    <a:pt x="978899" y="143151"/>
                    <a:pt x="981233" y="141017"/>
                  </a:cubicBezTo>
                  <a:cubicBezTo>
                    <a:pt x="983566" y="138884"/>
                    <a:pt x="985133" y="135950"/>
                    <a:pt x="985933" y="132216"/>
                  </a:cubicBezTo>
                  <a:cubicBezTo>
                    <a:pt x="986733" y="128482"/>
                    <a:pt x="987133" y="124415"/>
                    <a:pt x="987133" y="120015"/>
                  </a:cubicBezTo>
                  <a:lnTo>
                    <a:pt x="987133" y="45405"/>
                  </a:lnTo>
                  <a:cubicBezTo>
                    <a:pt x="987133" y="40871"/>
                    <a:pt x="986733" y="36804"/>
                    <a:pt x="985933" y="33204"/>
                  </a:cubicBezTo>
                  <a:cubicBezTo>
                    <a:pt x="985133" y="29603"/>
                    <a:pt x="983566" y="26770"/>
                    <a:pt x="981233" y="24703"/>
                  </a:cubicBezTo>
                  <a:cubicBezTo>
                    <a:pt x="978899" y="22636"/>
                    <a:pt x="975265" y="21602"/>
                    <a:pt x="970331" y="21602"/>
                  </a:cubicBezTo>
                  <a:close/>
                  <a:moveTo>
                    <a:pt x="160706" y="21602"/>
                  </a:moveTo>
                  <a:cubicBezTo>
                    <a:pt x="156039" y="21602"/>
                    <a:pt x="152505" y="22636"/>
                    <a:pt x="150105" y="24703"/>
                  </a:cubicBezTo>
                  <a:cubicBezTo>
                    <a:pt x="147705" y="26770"/>
                    <a:pt x="146104" y="29603"/>
                    <a:pt x="145304" y="33204"/>
                  </a:cubicBezTo>
                  <a:cubicBezTo>
                    <a:pt x="144504" y="36804"/>
                    <a:pt x="144104" y="40871"/>
                    <a:pt x="144104" y="45405"/>
                  </a:cubicBezTo>
                  <a:lnTo>
                    <a:pt x="144104" y="120015"/>
                  </a:lnTo>
                  <a:cubicBezTo>
                    <a:pt x="144104" y="124415"/>
                    <a:pt x="144471" y="128482"/>
                    <a:pt x="145204" y="132216"/>
                  </a:cubicBezTo>
                  <a:cubicBezTo>
                    <a:pt x="145938" y="135950"/>
                    <a:pt x="147504" y="138884"/>
                    <a:pt x="149905" y="141017"/>
                  </a:cubicBezTo>
                  <a:cubicBezTo>
                    <a:pt x="152305" y="143151"/>
                    <a:pt x="155906" y="144218"/>
                    <a:pt x="160706" y="144218"/>
                  </a:cubicBezTo>
                  <a:cubicBezTo>
                    <a:pt x="165640" y="144218"/>
                    <a:pt x="169274" y="143151"/>
                    <a:pt x="171608" y="141017"/>
                  </a:cubicBezTo>
                  <a:cubicBezTo>
                    <a:pt x="173941" y="138884"/>
                    <a:pt x="175508" y="135950"/>
                    <a:pt x="176308" y="132216"/>
                  </a:cubicBezTo>
                  <a:cubicBezTo>
                    <a:pt x="177108" y="128482"/>
                    <a:pt x="177508" y="124415"/>
                    <a:pt x="177508" y="120015"/>
                  </a:cubicBezTo>
                  <a:lnTo>
                    <a:pt x="177508" y="45405"/>
                  </a:lnTo>
                  <a:cubicBezTo>
                    <a:pt x="177508" y="40871"/>
                    <a:pt x="177108" y="36804"/>
                    <a:pt x="176308" y="33204"/>
                  </a:cubicBezTo>
                  <a:cubicBezTo>
                    <a:pt x="175508" y="29603"/>
                    <a:pt x="173941" y="26770"/>
                    <a:pt x="171608" y="24703"/>
                  </a:cubicBezTo>
                  <a:cubicBezTo>
                    <a:pt x="169274" y="22636"/>
                    <a:pt x="165640" y="21602"/>
                    <a:pt x="160706" y="21602"/>
                  </a:cubicBezTo>
                  <a:close/>
                  <a:moveTo>
                    <a:pt x="831076" y="1800"/>
                  </a:moveTo>
                  <a:lnTo>
                    <a:pt x="860679" y="1800"/>
                  </a:lnTo>
                  <a:lnTo>
                    <a:pt x="860679" y="143418"/>
                  </a:lnTo>
                  <a:lnTo>
                    <a:pt x="899884" y="143418"/>
                  </a:lnTo>
                  <a:lnTo>
                    <a:pt x="899884" y="163820"/>
                  </a:lnTo>
                  <a:lnTo>
                    <a:pt x="831076" y="163820"/>
                  </a:lnTo>
                  <a:close/>
                  <a:moveTo>
                    <a:pt x="716099" y="1800"/>
                  </a:moveTo>
                  <a:lnTo>
                    <a:pt x="743703" y="1800"/>
                  </a:lnTo>
                  <a:lnTo>
                    <a:pt x="763705" y="66008"/>
                  </a:lnTo>
                  <a:lnTo>
                    <a:pt x="782508" y="1800"/>
                  </a:lnTo>
                  <a:lnTo>
                    <a:pt x="809511" y="1800"/>
                  </a:lnTo>
                  <a:lnTo>
                    <a:pt x="777107" y="102012"/>
                  </a:lnTo>
                  <a:lnTo>
                    <a:pt x="777107" y="163820"/>
                  </a:lnTo>
                  <a:lnTo>
                    <a:pt x="748903" y="163820"/>
                  </a:lnTo>
                  <a:lnTo>
                    <a:pt x="748903" y="102012"/>
                  </a:lnTo>
                  <a:close/>
                  <a:moveTo>
                    <a:pt x="612001" y="1800"/>
                  </a:moveTo>
                  <a:lnTo>
                    <a:pt x="632603" y="1800"/>
                  </a:lnTo>
                  <a:lnTo>
                    <a:pt x="672008" y="94211"/>
                  </a:lnTo>
                  <a:lnTo>
                    <a:pt x="672008" y="1800"/>
                  </a:lnTo>
                  <a:lnTo>
                    <a:pt x="696411" y="1800"/>
                  </a:lnTo>
                  <a:lnTo>
                    <a:pt x="696411" y="163820"/>
                  </a:lnTo>
                  <a:lnTo>
                    <a:pt x="676809" y="163820"/>
                  </a:lnTo>
                  <a:lnTo>
                    <a:pt x="637204" y="67008"/>
                  </a:lnTo>
                  <a:lnTo>
                    <a:pt x="637204" y="163820"/>
                  </a:lnTo>
                  <a:lnTo>
                    <a:pt x="612001" y="163820"/>
                  </a:lnTo>
                  <a:close/>
                  <a:moveTo>
                    <a:pt x="521904" y="1800"/>
                  </a:moveTo>
                  <a:lnTo>
                    <a:pt x="553508" y="1800"/>
                  </a:lnTo>
                  <a:lnTo>
                    <a:pt x="585912" y="163820"/>
                  </a:lnTo>
                  <a:lnTo>
                    <a:pt x="558508" y="163820"/>
                  </a:lnTo>
                  <a:lnTo>
                    <a:pt x="552107" y="126415"/>
                  </a:lnTo>
                  <a:lnTo>
                    <a:pt x="523904" y="126415"/>
                  </a:lnTo>
                  <a:lnTo>
                    <a:pt x="517303" y="163820"/>
                  </a:lnTo>
                  <a:lnTo>
                    <a:pt x="489500" y="163820"/>
                  </a:lnTo>
                  <a:close/>
                  <a:moveTo>
                    <a:pt x="383401" y="1800"/>
                  </a:moveTo>
                  <a:lnTo>
                    <a:pt x="431007" y="1800"/>
                  </a:lnTo>
                  <a:cubicBezTo>
                    <a:pt x="440741" y="1800"/>
                    <a:pt x="448642" y="3600"/>
                    <a:pt x="454710" y="7201"/>
                  </a:cubicBezTo>
                  <a:cubicBezTo>
                    <a:pt x="460777" y="10801"/>
                    <a:pt x="465244" y="16035"/>
                    <a:pt x="468111" y="22903"/>
                  </a:cubicBezTo>
                  <a:cubicBezTo>
                    <a:pt x="470978" y="29770"/>
                    <a:pt x="472412" y="38071"/>
                    <a:pt x="472412" y="47806"/>
                  </a:cubicBezTo>
                  <a:cubicBezTo>
                    <a:pt x="472412" y="58340"/>
                    <a:pt x="470612" y="66841"/>
                    <a:pt x="467011" y="73309"/>
                  </a:cubicBezTo>
                  <a:cubicBezTo>
                    <a:pt x="463411" y="79776"/>
                    <a:pt x="458377" y="84477"/>
                    <a:pt x="451909" y="87411"/>
                  </a:cubicBezTo>
                  <a:cubicBezTo>
                    <a:pt x="445442" y="90344"/>
                    <a:pt x="437807" y="91811"/>
                    <a:pt x="429006" y="91811"/>
                  </a:cubicBezTo>
                  <a:lnTo>
                    <a:pt x="413004" y="91811"/>
                  </a:lnTo>
                  <a:lnTo>
                    <a:pt x="413004" y="163820"/>
                  </a:lnTo>
                  <a:lnTo>
                    <a:pt x="383401" y="163820"/>
                  </a:lnTo>
                  <a:close/>
                  <a:moveTo>
                    <a:pt x="242926" y="1800"/>
                  </a:moveTo>
                  <a:lnTo>
                    <a:pt x="273530" y="1800"/>
                  </a:lnTo>
                  <a:lnTo>
                    <a:pt x="296533" y="114014"/>
                  </a:lnTo>
                  <a:lnTo>
                    <a:pt x="320536" y="1800"/>
                  </a:lnTo>
                  <a:lnTo>
                    <a:pt x="350139" y="1800"/>
                  </a:lnTo>
                  <a:lnTo>
                    <a:pt x="353140" y="163820"/>
                  </a:lnTo>
                  <a:lnTo>
                    <a:pt x="331137" y="163820"/>
                  </a:lnTo>
                  <a:lnTo>
                    <a:pt x="328737" y="51206"/>
                  </a:lnTo>
                  <a:lnTo>
                    <a:pt x="305734" y="163820"/>
                  </a:lnTo>
                  <a:lnTo>
                    <a:pt x="287932" y="163820"/>
                  </a:lnTo>
                  <a:lnTo>
                    <a:pt x="264529" y="50806"/>
                  </a:lnTo>
                  <a:lnTo>
                    <a:pt x="262328" y="163820"/>
                  </a:lnTo>
                  <a:lnTo>
                    <a:pt x="240126" y="163820"/>
                  </a:lnTo>
                  <a:close/>
                  <a:moveTo>
                    <a:pt x="1217981" y="0"/>
                  </a:moveTo>
                  <a:cubicBezTo>
                    <a:pt x="1229716" y="0"/>
                    <a:pt x="1238950" y="2067"/>
                    <a:pt x="1245685" y="6200"/>
                  </a:cubicBezTo>
                  <a:cubicBezTo>
                    <a:pt x="1252419" y="10334"/>
                    <a:pt x="1257286" y="16302"/>
                    <a:pt x="1260286" y="24103"/>
                  </a:cubicBezTo>
                  <a:cubicBezTo>
                    <a:pt x="1263287" y="31904"/>
                    <a:pt x="1264787" y="41271"/>
                    <a:pt x="1264787" y="52206"/>
                  </a:cubicBezTo>
                  <a:lnTo>
                    <a:pt x="1264787" y="113014"/>
                  </a:lnTo>
                  <a:cubicBezTo>
                    <a:pt x="1264787" y="123815"/>
                    <a:pt x="1263287" y="133183"/>
                    <a:pt x="1260286" y="141117"/>
                  </a:cubicBezTo>
                  <a:cubicBezTo>
                    <a:pt x="1257286" y="149052"/>
                    <a:pt x="1252419" y="155186"/>
                    <a:pt x="1245685" y="159520"/>
                  </a:cubicBezTo>
                  <a:cubicBezTo>
                    <a:pt x="1238950" y="163853"/>
                    <a:pt x="1229716" y="166020"/>
                    <a:pt x="1217981" y="166020"/>
                  </a:cubicBezTo>
                  <a:cubicBezTo>
                    <a:pt x="1206513" y="166020"/>
                    <a:pt x="1197379" y="163887"/>
                    <a:pt x="1190578" y="159620"/>
                  </a:cubicBezTo>
                  <a:cubicBezTo>
                    <a:pt x="1183777" y="155352"/>
                    <a:pt x="1178910" y="149218"/>
                    <a:pt x="1175976" y="141217"/>
                  </a:cubicBezTo>
                  <a:cubicBezTo>
                    <a:pt x="1173042" y="133216"/>
                    <a:pt x="1171575" y="123748"/>
                    <a:pt x="1171575" y="112814"/>
                  </a:cubicBezTo>
                  <a:lnTo>
                    <a:pt x="1171575" y="52206"/>
                  </a:lnTo>
                  <a:cubicBezTo>
                    <a:pt x="1171575" y="41271"/>
                    <a:pt x="1173042" y="31904"/>
                    <a:pt x="1175976" y="24103"/>
                  </a:cubicBezTo>
                  <a:cubicBezTo>
                    <a:pt x="1178910" y="16302"/>
                    <a:pt x="1183777" y="10334"/>
                    <a:pt x="1190578" y="6200"/>
                  </a:cubicBezTo>
                  <a:cubicBezTo>
                    <a:pt x="1197379" y="2067"/>
                    <a:pt x="1206513" y="0"/>
                    <a:pt x="1217981" y="0"/>
                  </a:cubicBezTo>
                  <a:close/>
                  <a:moveTo>
                    <a:pt x="1093756" y="0"/>
                  </a:moveTo>
                  <a:cubicBezTo>
                    <a:pt x="1104824" y="0"/>
                    <a:pt x="1113625" y="1867"/>
                    <a:pt x="1120159" y="5600"/>
                  </a:cubicBezTo>
                  <a:cubicBezTo>
                    <a:pt x="1126693" y="9334"/>
                    <a:pt x="1131394" y="14701"/>
                    <a:pt x="1134261" y="21702"/>
                  </a:cubicBezTo>
                  <a:cubicBezTo>
                    <a:pt x="1137128" y="28703"/>
                    <a:pt x="1138562" y="37204"/>
                    <a:pt x="1138562" y="47206"/>
                  </a:cubicBezTo>
                  <a:lnTo>
                    <a:pt x="1138562" y="55607"/>
                  </a:lnTo>
                  <a:lnTo>
                    <a:pt x="1110358" y="55607"/>
                  </a:lnTo>
                  <a:lnTo>
                    <a:pt x="1110358" y="46405"/>
                  </a:lnTo>
                  <a:cubicBezTo>
                    <a:pt x="1110358" y="41205"/>
                    <a:pt x="1109991" y="36738"/>
                    <a:pt x="1109258" y="33004"/>
                  </a:cubicBezTo>
                  <a:cubicBezTo>
                    <a:pt x="1108525" y="29270"/>
                    <a:pt x="1107058" y="26436"/>
                    <a:pt x="1104857" y="24503"/>
                  </a:cubicBezTo>
                  <a:cubicBezTo>
                    <a:pt x="1102657" y="22569"/>
                    <a:pt x="1099090" y="21602"/>
                    <a:pt x="1094156" y="21602"/>
                  </a:cubicBezTo>
                  <a:cubicBezTo>
                    <a:pt x="1088956" y="21602"/>
                    <a:pt x="1085188" y="22869"/>
                    <a:pt x="1082855" y="25403"/>
                  </a:cubicBezTo>
                  <a:cubicBezTo>
                    <a:pt x="1080521" y="27936"/>
                    <a:pt x="1079054" y="31270"/>
                    <a:pt x="1078454" y="35404"/>
                  </a:cubicBezTo>
                  <a:cubicBezTo>
                    <a:pt x="1077854" y="39538"/>
                    <a:pt x="1077554" y="44072"/>
                    <a:pt x="1077554" y="49006"/>
                  </a:cubicBezTo>
                  <a:lnTo>
                    <a:pt x="1077554" y="116814"/>
                  </a:lnTo>
                  <a:cubicBezTo>
                    <a:pt x="1077554" y="122415"/>
                    <a:pt x="1078021" y="127282"/>
                    <a:pt x="1078954" y="131416"/>
                  </a:cubicBezTo>
                  <a:cubicBezTo>
                    <a:pt x="1079888" y="135550"/>
                    <a:pt x="1081621" y="138717"/>
                    <a:pt x="1084155" y="140917"/>
                  </a:cubicBezTo>
                  <a:cubicBezTo>
                    <a:pt x="1086689" y="143118"/>
                    <a:pt x="1090289" y="144218"/>
                    <a:pt x="1094956" y="144218"/>
                  </a:cubicBezTo>
                  <a:cubicBezTo>
                    <a:pt x="1099757" y="144218"/>
                    <a:pt x="1103424" y="143018"/>
                    <a:pt x="1105958" y="140617"/>
                  </a:cubicBezTo>
                  <a:cubicBezTo>
                    <a:pt x="1108491" y="138217"/>
                    <a:pt x="1110258" y="134883"/>
                    <a:pt x="1111258" y="130616"/>
                  </a:cubicBezTo>
                  <a:cubicBezTo>
                    <a:pt x="1112258" y="126349"/>
                    <a:pt x="1112758" y="121281"/>
                    <a:pt x="1112758" y="115414"/>
                  </a:cubicBezTo>
                  <a:lnTo>
                    <a:pt x="1112758" y="100212"/>
                  </a:lnTo>
                  <a:lnTo>
                    <a:pt x="1095356" y="100212"/>
                  </a:lnTo>
                  <a:lnTo>
                    <a:pt x="1095356" y="81610"/>
                  </a:lnTo>
                  <a:lnTo>
                    <a:pt x="1139362" y="81610"/>
                  </a:lnTo>
                  <a:lnTo>
                    <a:pt x="1139362" y="163820"/>
                  </a:lnTo>
                  <a:lnTo>
                    <a:pt x="1120359" y="163820"/>
                  </a:lnTo>
                  <a:lnTo>
                    <a:pt x="1118159" y="147818"/>
                  </a:lnTo>
                  <a:cubicBezTo>
                    <a:pt x="1116026" y="153152"/>
                    <a:pt x="1112792" y="157519"/>
                    <a:pt x="1108458" y="160920"/>
                  </a:cubicBezTo>
                  <a:cubicBezTo>
                    <a:pt x="1104124" y="164320"/>
                    <a:pt x="1098223" y="166020"/>
                    <a:pt x="1090756" y="166020"/>
                  </a:cubicBezTo>
                  <a:cubicBezTo>
                    <a:pt x="1080088" y="166020"/>
                    <a:pt x="1071620" y="163753"/>
                    <a:pt x="1065353" y="159220"/>
                  </a:cubicBezTo>
                  <a:cubicBezTo>
                    <a:pt x="1059085" y="154686"/>
                    <a:pt x="1054585" y="148252"/>
                    <a:pt x="1051851" y="139917"/>
                  </a:cubicBezTo>
                  <a:cubicBezTo>
                    <a:pt x="1049117" y="131583"/>
                    <a:pt x="1047750" y="121748"/>
                    <a:pt x="1047750" y="110413"/>
                  </a:cubicBezTo>
                  <a:lnTo>
                    <a:pt x="1047750" y="56007"/>
                  </a:lnTo>
                  <a:cubicBezTo>
                    <a:pt x="1047750" y="44405"/>
                    <a:pt x="1049084" y="34404"/>
                    <a:pt x="1051751" y="26003"/>
                  </a:cubicBezTo>
                  <a:cubicBezTo>
                    <a:pt x="1054418" y="17602"/>
                    <a:pt x="1059119" y="11168"/>
                    <a:pt x="1065853" y="6700"/>
                  </a:cubicBezTo>
                  <a:cubicBezTo>
                    <a:pt x="1072587" y="2233"/>
                    <a:pt x="1081888" y="0"/>
                    <a:pt x="1093756" y="0"/>
                  </a:cubicBezTo>
                  <a:close/>
                  <a:moveTo>
                    <a:pt x="970331" y="0"/>
                  </a:moveTo>
                  <a:cubicBezTo>
                    <a:pt x="982066" y="0"/>
                    <a:pt x="991300" y="2067"/>
                    <a:pt x="998035" y="6200"/>
                  </a:cubicBezTo>
                  <a:cubicBezTo>
                    <a:pt x="1004769" y="10334"/>
                    <a:pt x="1009636" y="16302"/>
                    <a:pt x="1012636" y="24103"/>
                  </a:cubicBezTo>
                  <a:cubicBezTo>
                    <a:pt x="1015637" y="31904"/>
                    <a:pt x="1017137" y="41271"/>
                    <a:pt x="1017137" y="52206"/>
                  </a:cubicBezTo>
                  <a:lnTo>
                    <a:pt x="1017137" y="113014"/>
                  </a:lnTo>
                  <a:cubicBezTo>
                    <a:pt x="1017137" y="123815"/>
                    <a:pt x="1015637" y="133183"/>
                    <a:pt x="1012636" y="141117"/>
                  </a:cubicBezTo>
                  <a:cubicBezTo>
                    <a:pt x="1009636" y="149052"/>
                    <a:pt x="1004769" y="155186"/>
                    <a:pt x="998035" y="159520"/>
                  </a:cubicBezTo>
                  <a:cubicBezTo>
                    <a:pt x="991300" y="163853"/>
                    <a:pt x="982066" y="166020"/>
                    <a:pt x="970331" y="166020"/>
                  </a:cubicBezTo>
                  <a:cubicBezTo>
                    <a:pt x="958863" y="166020"/>
                    <a:pt x="949729" y="163887"/>
                    <a:pt x="942928" y="159620"/>
                  </a:cubicBezTo>
                  <a:cubicBezTo>
                    <a:pt x="936127" y="155352"/>
                    <a:pt x="931260" y="149218"/>
                    <a:pt x="928326" y="141217"/>
                  </a:cubicBezTo>
                  <a:cubicBezTo>
                    <a:pt x="925392" y="133216"/>
                    <a:pt x="923925" y="123748"/>
                    <a:pt x="923925" y="112814"/>
                  </a:cubicBezTo>
                  <a:lnTo>
                    <a:pt x="923925" y="52206"/>
                  </a:lnTo>
                  <a:cubicBezTo>
                    <a:pt x="923925" y="41271"/>
                    <a:pt x="925392" y="31904"/>
                    <a:pt x="928326" y="24103"/>
                  </a:cubicBezTo>
                  <a:cubicBezTo>
                    <a:pt x="931260" y="16302"/>
                    <a:pt x="936127" y="10334"/>
                    <a:pt x="942928" y="6200"/>
                  </a:cubicBezTo>
                  <a:cubicBezTo>
                    <a:pt x="949729" y="2067"/>
                    <a:pt x="958863" y="0"/>
                    <a:pt x="970331" y="0"/>
                  </a:cubicBezTo>
                  <a:close/>
                  <a:moveTo>
                    <a:pt x="160706" y="0"/>
                  </a:moveTo>
                  <a:cubicBezTo>
                    <a:pt x="172441" y="0"/>
                    <a:pt x="181675" y="2067"/>
                    <a:pt x="188410" y="6200"/>
                  </a:cubicBezTo>
                  <a:cubicBezTo>
                    <a:pt x="195144" y="10334"/>
                    <a:pt x="200011" y="16302"/>
                    <a:pt x="203011" y="24103"/>
                  </a:cubicBezTo>
                  <a:cubicBezTo>
                    <a:pt x="206012" y="31904"/>
                    <a:pt x="207512" y="41271"/>
                    <a:pt x="207512" y="52206"/>
                  </a:cubicBezTo>
                  <a:lnTo>
                    <a:pt x="207512" y="113014"/>
                  </a:lnTo>
                  <a:cubicBezTo>
                    <a:pt x="207512" y="123815"/>
                    <a:pt x="206012" y="133183"/>
                    <a:pt x="203011" y="141117"/>
                  </a:cubicBezTo>
                  <a:cubicBezTo>
                    <a:pt x="200011" y="149052"/>
                    <a:pt x="195144" y="155186"/>
                    <a:pt x="188410" y="159520"/>
                  </a:cubicBezTo>
                  <a:cubicBezTo>
                    <a:pt x="181675" y="163853"/>
                    <a:pt x="172441" y="166020"/>
                    <a:pt x="160706" y="166020"/>
                  </a:cubicBezTo>
                  <a:cubicBezTo>
                    <a:pt x="149238" y="166020"/>
                    <a:pt x="140104" y="163887"/>
                    <a:pt x="133303" y="159620"/>
                  </a:cubicBezTo>
                  <a:cubicBezTo>
                    <a:pt x="126502" y="155352"/>
                    <a:pt x="121635" y="149218"/>
                    <a:pt x="118701" y="141217"/>
                  </a:cubicBezTo>
                  <a:cubicBezTo>
                    <a:pt x="115767" y="133216"/>
                    <a:pt x="114300" y="123748"/>
                    <a:pt x="114300" y="112814"/>
                  </a:cubicBezTo>
                  <a:lnTo>
                    <a:pt x="114300" y="52206"/>
                  </a:lnTo>
                  <a:cubicBezTo>
                    <a:pt x="114300" y="41271"/>
                    <a:pt x="115767" y="31904"/>
                    <a:pt x="118701" y="24103"/>
                  </a:cubicBezTo>
                  <a:cubicBezTo>
                    <a:pt x="121635" y="16302"/>
                    <a:pt x="126502" y="10334"/>
                    <a:pt x="133303" y="6200"/>
                  </a:cubicBezTo>
                  <a:cubicBezTo>
                    <a:pt x="140104" y="2067"/>
                    <a:pt x="149238" y="0"/>
                    <a:pt x="160706" y="0"/>
                  </a:cubicBezTo>
                  <a:close/>
                  <a:moveTo>
                    <a:pt x="46006" y="0"/>
                  </a:moveTo>
                  <a:cubicBezTo>
                    <a:pt x="57208" y="0"/>
                    <a:pt x="65975" y="1900"/>
                    <a:pt x="72309" y="5700"/>
                  </a:cubicBezTo>
                  <a:cubicBezTo>
                    <a:pt x="78643" y="9501"/>
                    <a:pt x="83144" y="14935"/>
                    <a:pt x="85811" y="22002"/>
                  </a:cubicBezTo>
                  <a:cubicBezTo>
                    <a:pt x="88478" y="29070"/>
                    <a:pt x="89812" y="37271"/>
                    <a:pt x="89812" y="46605"/>
                  </a:cubicBezTo>
                  <a:lnTo>
                    <a:pt x="89812" y="60207"/>
                  </a:lnTo>
                  <a:lnTo>
                    <a:pt x="61408" y="60207"/>
                  </a:lnTo>
                  <a:lnTo>
                    <a:pt x="61408" y="46205"/>
                  </a:lnTo>
                  <a:cubicBezTo>
                    <a:pt x="61408" y="41672"/>
                    <a:pt x="61175" y="37538"/>
                    <a:pt x="60708" y="33804"/>
                  </a:cubicBezTo>
                  <a:cubicBezTo>
                    <a:pt x="60241" y="30070"/>
                    <a:pt x="58974" y="27103"/>
                    <a:pt x="56908" y="24903"/>
                  </a:cubicBezTo>
                  <a:cubicBezTo>
                    <a:pt x="54841" y="22702"/>
                    <a:pt x="51273" y="21602"/>
                    <a:pt x="46206" y="21602"/>
                  </a:cubicBezTo>
                  <a:cubicBezTo>
                    <a:pt x="41139" y="21602"/>
                    <a:pt x="37438" y="22769"/>
                    <a:pt x="35105" y="25103"/>
                  </a:cubicBezTo>
                  <a:cubicBezTo>
                    <a:pt x="32771" y="27436"/>
                    <a:pt x="31271" y="30570"/>
                    <a:pt x="30604" y="34504"/>
                  </a:cubicBezTo>
                  <a:cubicBezTo>
                    <a:pt x="29937" y="38438"/>
                    <a:pt x="29604" y="42872"/>
                    <a:pt x="29604" y="47806"/>
                  </a:cubicBezTo>
                  <a:lnTo>
                    <a:pt x="29604" y="118214"/>
                  </a:lnTo>
                  <a:cubicBezTo>
                    <a:pt x="29604" y="124082"/>
                    <a:pt x="30071" y="128916"/>
                    <a:pt x="31004" y="132716"/>
                  </a:cubicBezTo>
                  <a:cubicBezTo>
                    <a:pt x="31938" y="136517"/>
                    <a:pt x="33638" y="139384"/>
                    <a:pt x="36105" y="141317"/>
                  </a:cubicBezTo>
                  <a:cubicBezTo>
                    <a:pt x="38572" y="143251"/>
                    <a:pt x="41939" y="144218"/>
                    <a:pt x="46206" y="144218"/>
                  </a:cubicBezTo>
                  <a:cubicBezTo>
                    <a:pt x="51140" y="144218"/>
                    <a:pt x="54641" y="143051"/>
                    <a:pt x="56707" y="140717"/>
                  </a:cubicBezTo>
                  <a:cubicBezTo>
                    <a:pt x="58774" y="138384"/>
                    <a:pt x="60075" y="135283"/>
                    <a:pt x="60608" y="131416"/>
                  </a:cubicBezTo>
                  <a:cubicBezTo>
                    <a:pt x="61141" y="127549"/>
                    <a:pt x="61408" y="123215"/>
                    <a:pt x="61408" y="118414"/>
                  </a:cubicBezTo>
                  <a:lnTo>
                    <a:pt x="61408" y="103813"/>
                  </a:lnTo>
                  <a:lnTo>
                    <a:pt x="89812" y="103813"/>
                  </a:lnTo>
                  <a:lnTo>
                    <a:pt x="89812" y="116814"/>
                  </a:lnTo>
                  <a:cubicBezTo>
                    <a:pt x="89812" y="126415"/>
                    <a:pt x="88545" y="134917"/>
                    <a:pt x="86011" y="142317"/>
                  </a:cubicBezTo>
                  <a:cubicBezTo>
                    <a:pt x="83478" y="149718"/>
                    <a:pt x="79044" y="155519"/>
                    <a:pt x="72710" y="159720"/>
                  </a:cubicBezTo>
                  <a:cubicBezTo>
                    <a:pt x="66375" y="163920"/>
                    <a:pt x="57474" y="166020"/>
                    <a:pt x="46006" y="166020"/>
                  </a:cubicBezTo>
                  <a:cubicBezTo>
                    <a:pt x="34138" y="166020"/>
                    <a:pt x="24837" y="163687"/>
                    <a:pt x="18103" y="159020"/>
                  </a:cubicBezTo>
                  <a:cubicBezTo>
                    <a:pt x="11369" y="154352"/>
                    <a:pt x="6668" y="147985"/>
                    <a:pt x="4001" y="139917"/>
                  </a:cubicBezTo>
                  <a:cubicBezTo>
                    <a:pt x="1334" y="131849"/>
                    <a:pt x="0" y="122548"/>
                    <a:pt x="0" y="112014"/>
                  </a:cubicBezTo>
                  <a:lnTo>
                    <a:pt x="0" y="54206"/>
                  </a:lnTo>
                  <a:cubicBezTo>
                    <a:pt x="0" y="43138"/>
                    <a:pt x="1334" y="33537"/>
                    <a:pt x="4001" y="25403"/>
                  </a:cubicBezTo>
                  <a:cubicBezTo>
                    <a:pt x="6668" y="17268"/>
                    <a:pt x="11369" y="11001"/>
                    <a:pt x="18103" y="6600"/>
                  </a:cubicBezTo>
                  <a:cubicBezTo>
                    <a:pt x="24837" y="2200"/>
                    <a:pt x="34138" y="0"/>
                    <a:pt x="4600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600" spc="50">
                <a:solidFill>
                  <a:schemeClr val="tx2"/>
                </a:solidFill>
                <a:latin typeface="Oswald Medium" pitchFamily="2" charset="0"/>
                <a:cs typeface="Sora SemiBold" pitchFamily="2" charset="0"/>
              </a:endParaRPr>
            </a:p>
          </p:txBody>
        </p:sp>
      </p:grp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EF735192-EEFD-88C1-DFB4-66ADF37C89C0}"/>
              </a:ext>
            </a:extLst>
          </p:cNvPr>
          <p:cNvSpPr txBox="1"/>
          <p:nvPr/>
        </p:nvSpPr>
        <p:spPr>
          <a:xfrm>
            <a:off x="957263" y="4288221"/>
            <a:ext cx="4994275" cy="2613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>
                <a:solidFill>
                  <a:schemeClr val="bg1"/>
                </a:solidFill>
              </a:rPr>
              <a:t>Write a short tagline summing up your F&amp;B vision.</a:t>
            </a: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A8B7FD5B-0D42-FC60-9B8D-39F7998F3685}"/>
              </a:ext>
            </a:extLst>
          </p:cNvPr>
          <p:cNvSpPr txBox="1">
            <a:spLocks/>
          </p:cNvSpPr>
          <p:nvPr/>
        </p:nvSpPr>
        <p:spPr>
          <a:xfrm>
            <a:off x="957263" y="2813447"/>
            <a:ext cx="4994275" cy="123110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1" kern="1200" cap="none" spc="100" baseline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sz="4000">
                <a:solidFill>
                  <a:schemeClr val="accent1"/>
                </a:solidFill>
              </a:rPr>
              <a:t>FOOD &amp; BEVERAGE </a:t>
            </a:r>
            <a:br>
              <a:rPr lang="en-US" sz="4000">
                <a:solidFill>
                  <a:schemeClr val="accent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PITCH DECK</a:t>
            </a:r>
          </a:p>
        </p:txBody>
      </p:sp>
    </p:spTree>
    <p:extLst>
      <p:ext uri="{BB962C8B-B14F-4D97-AF65-F5344CB8AC3E}">
        <p14:creationId xmlns:p14="http://schemas.microsoft.com/office/powerpoint/2010/main" val="63043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9EA9C-4000-C83A-251E-EEFF6ECC2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875DB-9BC5-2E41-0124-07C6BD83A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100"/>
              <a:t>THE FOOD GAP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4D9424-5155-FA87-9FC3-EC0FC485EC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46423D3-681A-8F50-EA2A-65F11FB9FA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415529F-77B1-BA16-66C0-B82E7EF668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FB9F07-5184-84EA-8185-8F7CC048E99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06BA8D-07AD-189B-C62F-C4F470419F89}"/>
              </a:ext>
            </a:extLst>
          </p:cNvPr>
          <p:cNvSpPr txBox="1"/>
          <p:nvPr/>
        </p:nvSpPr>
        <p:spPr>
          <a:xfrm>
            <a:off x="571500" y="372561"/>
            <a:ext cx="138659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b="1" spc="300">
                <a:solidFill>
                  <a:schemeClr val="accent1"/>
                </a:solidFill>
              </a:rPr>
              <a:t>THE PROBLEM</a:t>
            </a:r>
            <a:endParaRPr lang="en-US" sz="1100" b="1" spc="300" dirty="0" err="1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9E3006-F8B1-C4F0-C470-13250CB29CF5}"/>
              </a:ext>
            </a:extLst>
          </p:cNvPr>
          <p:cNvSpPr txBox="1"/>
          <p:nvPr/>
        </p:nvSpPr>
        <p:spPr>
          <a:xfrm>
            <a:off x="571498" y="4827544"/>
            <a:ext cx="2550753" cy="73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poor food options frustrate consumers daily now. Add why it’s a costly issue in diets today.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D41AA6-A9F4-A7BE-B4DA-C308BD882514}"/>
              </a:ext>
            </a:extLst>
          </p:cNvPr>
          <p:cNvSpPr/>
          <p:nvPr/>
        </p:nvSpPr>
        <p:spPr bwMode="auto">
          <a:xfrm>
            <a:off x="571137" y="1638993"/>
            <a:ext cx="2551115" cy="2956888"/>
          </a:xfrm>
          <a:prstGeom prst="rect">
            <a:avLst/>
          </a:prstGeom>
          <a:gradFill>
            <a:gsLst>
              <a:gs pos="0">
                <a:srgbClr val="0E1927">
                  <a:alpha val="0"/>
                </a:srgbClr>
              </a:gs>
              <a:gs pos="92000">
                <a:srgbClr val="0E1927">
                  <a:alpha val="89804"/>
                </a:srgb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VN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1BB60A-2FDA-71A3-D253-D42D942162BA}"/>
              </a:ext>
            </a:extLst>
          </p:cNvPr>
          <p:cNvSpPr txBox="1"/>
          <p:nvPr/>
        </p:nvSpPr>
        <p:spPr>
          <a:xfrm>
            <a:off x="776345" y="4128841"/>
            <a:ext cx="2141422" cy="370614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50">
                <a:solidFill>
                  <a:schemeClr val="bg1"/>
                </a:solidFill>
                <a:latin typeface="Oswald Medium" pitchFamily="2" charset="0"/>
                <a:cs typeface="Sora SemiBold" pitchFamily="2" charset="0"/>
              </a:rPr>
              <a:t>NO TASTE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FDD646-811E-E46A-2438-26AA98E6039E}"/>
              </a:ext>
            </a:extLst>
          </p:cNvPr>
          <p:cNvSpPr txBox="1"/>
          <p:nvPr/>
        </p:nvSpPr>
        <p:spPr>
          <a:xfrm>
            <a:off x="3404248" y="4827544"/>
            <a:ext cx="2547290" cy="73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poor food options frustrate consumers daily now. Add why it’s a costly issue in diets today.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F1631BF-9595-5BB3-5715-AB31C6849A75}"/>
              </a:ext>
            </a:extLst>
          </p:cNvPr>
          <p:cNvSpPr/>
          <p:nvPr/>
        </p:nvSpPr>
        <p:spPr bwMode="auto">
          <a:xfrm>
            <a:off x="3403886" y="1638993"/>
            <a:ext cx="2551115" cy="2956888"/>
          </a:xfrm>
          <a:prstGeom prst="rect">
            <a:avLst/>
          </a:prstGeom>
          <a:gradFill>
            <a:gsLst>
              <a:gs pos="0">
                <a:srgbClr val="0E1927">
                  <a:alpha val="0"/>
                </a:srgbClr>
              </a:gs>
              <a:gs pos="92000">
                <a:srgbClr val="0E1927">
                  <a:alpha val="89804"/>
                </a:srgb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VN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4C2C44-E006-B7EF-B091-751DEA3F2EE9}"/>
              </a:ext>
            </a:extLst>
          </p:cNvPr>
          <p:cNvSpPr txBox="1"/>
          <p:nvPr/>
        </p:nvSpPr>
        <p:spPr>
          <a:xfrm>
            <a:off x="3609094" y="4128841"/>
            <a:ext cx="2141422" cy="370614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50">
                <a:solidFill>
                  <a:schemeClr val="bg1"/>
                </a:solidFill>
                <a:latin typeface="Oswald Medium" pitchFamily="2" charset="0"/>
                <a:cs typeface="Sora SemiBold" pitchFamily="2" charset="0"/>
              </a:rPr>
              <a:t>BAD DIETS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B77275-2365-AE44-608D-9E10A940520D}"/>
              </a:ext>
            </a:extLst>
          </p:cNvPr>
          <p:cNvSpPr txBox="1"/>
          <p:nvPr/>
        </p:nvSpPr>
        <p:spPr>
          <a:xfrm>
            <a:off x="6236997" y="4827544"/>
            <a:ext cx="2547290" cy="73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poor food options frustrate consumers daily now. Add why it’s a costly issue in diets today.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DF97D9E-ED37-A68E-1807-5E87ABD879B3}"/>
              </a:ext>
            </a:extLst>
          </p:cNvPr>
          <p:cNvSpPr/>
          <p:nvPr/>
        </p:nvSpPr>
        <p:spPr bwMode="auto">
          <a:xfrm>
            <a:off x="6236635" y="1638993"/>
            <a:ext cx="2551115" cy="2956888"/>
          </a:xfrm>
          <a:prstGeom prst="rect">
            <a:avLst/>
          </a:prstGeom>
          <a:gradFill>
            <a:gsLst>
              <a:gs pos="0">
                <a:srgbClr val="0E1927">
                  <a:alpha val="0"/>
                </a:srgbClr>
              </a:gs>
              <a:gs pos="92000">
                <a:srgbClr val="0E1927">
                  <a:alpha val="89804"/>
                </a:srgb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VN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3F90D90-7678-B8D4-54B5-EAD405BF502A}"/>
              </a:ext>
            </a:extLst>
          </p:cNvPr>
          <p:cNvSpPr txBox="1"/>
          <p:nvPr/>
        </p:nvSpPr>
        <p:spPr>
          <a:xfrm>
            <a:off x="6441843" y="4128841"/>
            <a:ext cx="2141422" cy="370614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50">
                <a:solidFill>
                  <a:schemeClr val="bg1"/>
                </a:solidFill>
                <a:latin typeface="Oswald Medium" pitchFamily="2" charset="0"/>
                <a:cs typeface="Sora SemiBold" pitchFamily="2" charset="0"/>
              </a:rPr>
              <a:t>EMPTY SHELVES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FAF8663-B51C-9969-E6B1-67E871D7D959}"/>
              </a:ext>
            </a:extLst>
          </p:cNvPr>
          <p:cNvSpPr txBox="1"/>
          <p:nvPr/>
        </p:nvSpPr>
        <p:spPr>
          <a:xfrm>
            <a:off x="9069747" y="4827544"/>
            <a:ext cx="2547290" cy="73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poor food options frustrate consumers daily now. Add why it’s a costly issue in diets today.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90965D7-F5DB-3BCD-14FD-B38826139994}"/>
              </a:ext>
            </a:extLst>
          </p:cNvPr>
          <p:cNvSpPr/>
          <p:nvPr/>
        </p:nvSpPr>
        <p:spPr bwMode="auto">
          <a:xfrm>
            <a:off x="9069385" y="1638993"/>
            <a:ext cx="2551115" cy="2956888"/>
          </a:xfrm>
          <a:prstGeom prst="rect">
            <a:avLst/>
          </a:prstGeom>
          <a:gradFill>
            <a:gsLst>
              <a:gs pos="0">
                <a:srgbClr val="0E1927">
                  <a:alpha val="0"/>
                </a:srgbClr>
              </a:gs>
              <a:gs pos="92000">
                <a:srgbClr val="0E1927">
                  <a:alpha val="89804"/>
                </a:srgbClr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VN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3CF6F4-86A1-3D33-8A00-13D163E0695C}"/>
              </a:ext>
            </a:extLst>
          </p:cNvPr>
          <p:cNvSpPr txBox="1"/>
          <p:nvPr/>
        </p:nvSpPr>
        <p:spPr>
          <a:xfrm>
            <a:off x="9274593" y="4128841"/>
            <a:ext cx="2141422" cy="370614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spc="50">
                <a:solidFill>
                  <a:schemeClr val="bg1"/>
                </a:solidFill>
                <a:latin typeface="Oswald Medium" pitchFamily="2" charset="0"/>
                <a:cs typeface="Sora SemiBold" pitchFamily="2" charset="0"/>
              </a:rPr>
              <a:t>OVERPRICED BITES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BCB4FB2-510D-235D-DFD8-AA5ACABF1936}"/>
              </a:ext>
            </a:extLst>
          </p:cNvPr>
          <p:cNvSpPr txBox="1"/>
          <p:nvPr/>
        </p:nvSpPr>
        <p:spPr>
          <a:xfrm>
            <a:off x="571499" y="5666917"/>
            <a:ext cx="2550751" cy="29456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spc="50">
                <a:solidFill>
                  <a:schemeClr val="accent1"/>
                </a:solidFill>
                <a:latin typeface="Oswald Medium" pitchFamily="2" charset="0"/>
                <a:cs typeface="Sora SemiBold" pitchFamily="2" charset="0"/>
              </a:rPr>
              <a:t>PAIN POINT 1</a:t>
            </a:r>
          </a:p>
        </p:txBody>
      </p:sp>
      <p:sp>
        <p:nvSpPr>
          <p:cNvPr id="4096" name="TextBox 4095">
            <a:extLst>
              <a:ext uri="{FF2B5EF4-FFF2-40B4-BE49-F238E27FC236}">
                <a16:creationId xmlns:a16="http://schemas.microsoft.com/office/drawing/2014/main" id="{BF0CB761-783B-E3CC-BC76-4747528A2CD9}"/>
              </a:ext>
            </a:extLst>
          </p:cNvPr>
          <p:cNvSpPr txBox="1"/>
          <p:nvPr/>
        </p:nvSpPr>
        <p:spPr>
          <a:xfrm>
            <a:off x="3403885" y="5666917"/>
            <a:ext cx="2550751" cy="29456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spc="50">
                <a:solidFill>
                  <a:schemeClr val="accent1"/>
                </a:solidFill>
                <a:latin typeface="Oswald Medium" pitchFamily="2" charset="0"/>
                <a:cs typeface="Sora SemiBold" pitchFamily="2" charset="0"/>
              </a:rPr>
              <a:t>PAIN POINT 2</a:t>
            </a:r>
          </a:p>
        </p:txBody>
      </p:sp>
      <p:sp>
        <p:nvSpPr>
          <p:cNvPr id="4097" name="TextBox 4096">
            <a:extLst>
              <a:ext uri="{FF2B5EF4-FFF2-40B4-BE49-F238E27FC236}">
                <a16:creationId xmlns:a16="http://schemas.microsoft.com/office/drawing/2014/main" id="{0FC754D9-24A3-7AF1-F614-C3507D669F45}"/>
              </a:ext>
            </a:extLst>
          </p:cNvPr>
          <p:cNvSpPr txBox="1"/>
          <p:nvPr/>
        </p:nvSpPr>
        <p:spPr>
          <a:xfrm>
            <a:off x="6236271" y="5666917"/>
            <a:ext cx="2550751" cy="29456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spc="50">
                <a:solidFill>
                  <a:schemeClr val="accent1"/>
                </a:solidFill>
                <a:latin typeface="Oswald Medium" pitchFamily="2" charset="0"/>
                <a:cs typeface="Sora SemiBold" pitchFamily="2" charset="0"/>
              </a:rPr>
              <a:t>PAIN POINT 3</a:t>
            </a:r>
          </a:p>
        </p:txBody>
      </p:sp>
      <p:sp>
        <p:nvSpPr>
          <p:cNvPr id="4099" name="TextBox 4098">
            <a:extLst>
              <a:ext uri="{FF2B5EF4-FFF2-40B4-BE49-F238E27FC236}">
                <a16:creationId xmlns:a16="http://schemas.microsoft.com/office/drawing/2014/main" id="{8FE7B951-FC09-4245-AB86-ACB9F1F97306}"/>
              </a:ext>
            </a:extLst>
          </p:cNvPr>
          <p:cNvSpPr txBox="1"/>
          <p:nvPr/>
        </p:nvSpPr>
        <p:spPr>
          <a:xfrm>
            <a:off x="9068657" y="5666917"/>
            <a:ext cx="2550751" cy="294568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spc="50">
                <a:solidFill>
                  <a:schemeClr val="accent1"/>
                </a:solidFill>
                <a:latin typeface="Oswald Medium" pitchFamily="2" charset="0"/>
                <a:cs typeface="Sora SemiBold" pitchFamily="2" charset="0"/>
              </a:rPr>
              <a:t>PAIN POINT 4</a:t>
            </a:r>
          </a:p>
        </p:txBody>
      </p:sp>
    </p:spTree>
    <p:extLst>
      <p:ext uri="{BB962C8B-B14F-4D97-AF65-F5344CB8AC3E}">
        <p14:creationId xmlns:p14="http://schemas.microsoft.com/office/powerpoint/2010/main" val="3601548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E3A7A-3778-FCA0-E913-8E288631D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F&amp;B FIX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31F5C4-493F-F472-E7E9-DEBA9A9A5C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289E91E-3D01-06C7-8316-8D38FFAF29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FDD596-2141-12D5-BB97-B7AFEBB44981}"/>
              </a:ext>
            </a:extLst>
          </p:cNvPr>
          <p:cNvSpPr txBox="1"/>
          <p:nvPr/>
        </p:nvSpPr>
        <p:spPr>
          <a:xfrm>
            <a:off x="571500" y="372561"/>
            <a:ext cx="149880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100" b="1" spc="300">
                <a:solidFill>
                  <a:schemeClr val="accent1"/>
                </a:solidFill>
              </a:defRPr>
            </a:lvl1pPr>
          </a:lstStyle>
          <a:p>
            <a:r>
              <a:rPr lang="en-US"/>
              <a:t>OUR SOLUTION</a:t>
            </a:r>
            <a:endParaRPr lang="en-US" dirty="0" err="1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DF9F616-9130-3683-8EDA-F2A2AAF6F35C}"/>
              </a:ext>
            </a:extLst>
          </p:cNvPr>
          <p:cNvGrpSpPr/>
          <p:nvPr/>
        </p:nvGrpSpPr>
        <p:grpSpPr>
          <a:xfrm>
            <a:off x="571500" y="2773459"/>
            <a:ext cx="274320" cy="274320"/>
            <a:chOff x="571499" y="2809609"/>
            <a:chExt cx="274320" cy="27432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1AB0EED-ABA7-C1F1-0AA7-181AFA10E7B7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D13B5D0-141F-6396-4366-1046A1C6E8E7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0759BD3-BE31-B838-C8EE-6EF69F90DFA5}"/>
              </a:ext>
            </a:extLst>
          </p:cNvPr>
          <p:cNvGrpSpPr/>
          <p:nvPr/>
        </p:nvGrpSpPr>
        <p:grpSpPr>
          <a:xfrm>
            <a:off x="571500" y="3639567"/>
            <a:ext cx="274320" cy="274320"/>
            <a:chOff x="571499" y="2809609"/>
            <a:chExt cx="274320" cy="274320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69676E31-A6E6-E5AD-BBB8-89FA7C697FCB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B6DDD09-9B4B-7910-E672-5B9A5D9E86DC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797E8D9-47FF-B2D4-B625-8D2396AA872F}"/>
              </a:ext>
            </a:extLst>
          </p:cNvPr>
          <p:cNvGrpSpPr/>
          <p:nvPr/>
        </p:nvGrpSpPr>
        <p:grpSpPr>
          <a:xfrm>
            <a:off x="571500" y="4505675"/>
            <a:ext cx="274320" cy="274320"/>
            <a:chOff x="571499" y="2809609"/>
            <a:chExt cx="274320" cy="274320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0DA4C56-744A-A601-9132-68477D9B8997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C0A5FFF-442F-61D5-5143-60DDA87A3444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41" name="Google Shape;437;p14">
            <a:extLst>
              <a:ext uri="{FF2B5EF4-FFF2-40B4-BE49-F238E27FC236}">
                <a16:creationId xmlns:a16="http://schemas.microsoft.com/office/drawing/2014/main" id="{FF0EFF26-1FE5-42C3-931A-BDD019A7AF44}"/>
              </a:ext>
            </a:extLst>
          </p:cNvPr>
          <p:cNvSpPr txBox="1"/>
          <p:nvPr/>
        </p:nvSpPr>
        <p:spPr>
          <a:xfrm>
            <a:off x="1015513" y="2759294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  <a:sym typeface="Montserrat"/>
              </a:rPr>
              <a:t>BENEFIT 1</a:t>
            </a:r>
            <a:endParaRPr lang="en-GB" sz="1600" i="0" u="none" strike="noStrike" cap="none" spc="50">
              <a:solidFill>
                <a:schemeClr val="tx2"/>
              </a:solidFill>
              <a:latin typeface="Oswald Medium" pitchFamily="2" charset="0"/>
              <a:sym typeface="Arial"/>
            </a:endParaRPr>
          </a:p>
        </p:txBody>
      </p:sp>
      <p:sp>
        <p:nvSpPr>
          <p:cNvPr id="42" name="Google Shape;436;p14">
            <a:extLst>
              <a:ext uri="{FF2B5EF4-FFF2-40B4-BE49-F238E27FC236}">
                <a16:creationId xmlns:a16="http://schemas.microsoft.com/office/drawing/2014/main" id="{D2AAA253-2C34-3B10-46C7-98745E606A0B}"/>
              </a:ext>
            </a:extLst>
          </p:cNvPr>
          <p:cNvSpPr txBox="1"/>
          <p:nvPr/>
        </p:nvSpPr>
        <p:spPr>
          <a:xfrm>
            <a:off x="1015513" y="3053263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a key product strength here now.</a:t>
            </a:r>
          </a:p>
        </p:txBody>
      </p:sp>
      <p:sp>
        <p:nvSpPr>
          <p:cNvPr id="78" name="Google Shape;437;p14">
            <a:extLst>
              <a:ext uri="{FF2B5EF4-FFF2-40B4-BE49-F238E27FC236}">
                <a16:creationId xmlns:a16="http://schemas.microsoft.com/office/drawing/2014/main" id="{F30D0CE4-994A-14A6-A52B-3A5234E06237}"/>
              </a:ext>
            </a:extLst>
          </p:cNvPr>
          <p:cNvSpPr txBox="1"/>
          <p:nvPr/>
        </p:nvSpPr>
        <p:spPr>
          <a:xfrm>
            <a:off x="1015513" y="3625402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  <a:sym typeface="Montserrat"/>
              </a:rPr>
              <a:t>BENEFIT 2</a:t>
            </a:r>
            <a:endParaRPr lang="en-GB" sz="1600" i="0" u="none" strike="noStrike" cap="none" spc="50">
              <a:solidFill>
                <a:schemeClr val="tx2"/>
              </a:solidFill>
              <a:latin typeface="Oswald Medium" pitchFamily="2" charset="0"/>
              <a:sym typeface="Arial"/>
            </a:endParaRPr>
          </a:p>
        </p:txBody>
      </p:sp>
      <p:sp>
        <p:nvSpPr>
          <p:cNvPr id="79" name="Google Shape;436;p14">
            <a:extLst>
              <a:ext uri="{FF2B5EF4-FFF2-40B4-BE49-F238E27FC236}">
                <a16:creationId xmlns:a16="http://schemas.microsoft.com/office/drawing/2014/main" id="{8B3A4D95-C260-B5E5-830C-2AC55EC48951}"/>
              </a:ext>
            </a:extLst>
          </p:cNvPr>
          <p:cNvSpPr txBox="1"/>
          <p:nvPr/>
        </p:nvSpPr>
        <p:spPr>
          <a:xfrm>
            <a:off x="1015513" y="3919371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a key product strength here now.</a:t>
            </a:r>
          </a:p>
        </p:txBody>
      </p:sp>
      <p:sp>
        <p:nvSpPr>
          <p:cNvPr id="84" name="Google Shape;437;p14">
            <a:extLst>
              <a:ext uri="{FF2B5EF4-FFF2-40B4-BE49-F238E27FC236}">
                <a16:creationId xmlns:a16="http://schemas.microsoft.com/office/drawing/2014/main" id="{FBDEB423-E769-3645-C312-37807D39FBF5}"/>
              </a:ext>
            </a:extLst>
          </p:cNvPr>
          <p:cNvSpPr txBox="1"/>
          <p:nvPr/>
        </p:nvSpPr>
        <p:spPr>
          <a:xfrm>
            <a:off x="1015513" y="4491510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  <a:sym typeface="Montserrat"/>
              </a:rPr>
              <a:t>BENEFIT 3</a:t>
            </a:r>
            <a:endParaRPr lang="en-GB" sz="1600" i="0" u="none" strike="noStrike" cap="none" spc="50">
              <a:solidFill>
                <a:schemeClr val="tx2"/>
              </a:solidFill>
              <a:latin typeface="Oswald Medium" pitchFamily="2" charset="0"/>
              <a:sym typeface="Arial"/>
            </a:endParaRPr>
          </a:p>
        </p:txBody>
      </p:sp>
      <p:sp>
        <p:nvSpPr>
          <p:cNvPr id="85" name="Google Shape;436;p14">
            <a:extLst>
              <a:ext uri="{FF2B5EF4-FFF2-40B4-BE49-F238E27FC236}">
                <a16:creationId xmlns:a16="http://schemas.microsoft.com/office/drawing/2014/main" id="{F0864493-8145-0B42-D9BB-CF8780248FC8}"/>
              </a:ext>
            </a:extLst>
          </p:cNvPr>
          <p:cNvSpPr txBox="1"/>
          <p:nvPr/>
        </p:nvSpPr>
        <p:spPr>
          <a:xfrm>
            <a:off x="1015513" y="4785479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a key product strength here now.</a:t>
            </a:r>
          </a:p>
        </p:txBody>
      </p:sp>
      <p:sp>
        <p:nvSpPr>
          <p:cNvPr id="90" name="Google Shape;437;p14">
            <a:extLst>
              <a:ext uri="{FF2B5EF4-FFF2-40B4-BE49-F238E27FC236}">
                <a16:creationId xmlns:a16="http://schemas.microsoft.com/office/drawing/2014/main" id="{906A758A-B697-A9E2-9195-908B6952A0EB}"/>
              </a:ext>
            </a:extLst>
          </p:cNvPr>
          <p:cNvSpPr txBox="1"/>
          <p:nvPr/>
        </p:nvSpPr>
        <p:spPr>
          <a:xfrm>
            <a:off x="1015513" y="5357619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  <a:sym typeface="Montserrat"/>
              </a:rPr>
              <a:t>BENEFIT 4</a:t>
            </a:r>
            <a:endParaRPr lang="en-GB" sz="1600" i="0" u="none" strike="noStrike" cap="none" spc="50">
              <a:solidFill>
                <a:schemeClr val="tx2"/>
              </a:solidFill>
              <a:latin typeface="Oswald Medium" pitchFamily="2" charset="0"/>
              <a:sym typeface="Arial"/>
            </a:endParaRPr>
          </a:p>
        </p:txBody>
      </p:sp>
      <p:sp>
        <p:nvSpPr>
          <p:cNvPr id="91" name="Google Shape;436;p14">
            <a:extLst>
              <a:ext uri="{FF2B5EF4-FFF2-40B4-BE49-F238E27FC236}">
                <a16:creationId xmlns:a16="http://schemas.microsoft.com/office/drawing/2014/main" id="{3CED9D0F-C00B-E688-2AB7-9AADC9246364}"/>
              </a:ext>
            </a:extLst>
          </p:cNvPr>
          <p:cNvSpPr txBox="1"/>
          <p:nvPr/>
        </p:nvSpPr>
        <p:spPr>
          <a:xfrm>
            <a:off x="1015513" y="5651588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a key product strength here now.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6DA27D9-B26E-0ABD-2E26-4B8F64E0F351}"/>
              </a:ext>
            </a:extLst>
          </p:cNvPr>
          <p:cNvGrpSpPr/>
          <p:nvPr/>
        </p:nvGrpSpPr>
        <p:grpSpPr>
          <a:xfrm>
            <a:off x="571500" y="5371784"/>
            <a:ext cx="274320" cy="274320"/>
            <a:chOff x="571499" y="2809609"/>
            <a:chExt cx="274320" cy="274320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7E6F9C5-CC5F-14A0-F381-2B6FE9F61C9A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9E918D8A-AADD-903E-070F-41DFB2DD72D4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107" name="Google Shape;436;p14">
            <a:extLst>
              <a:ext uri="{FF2B5EF4-FFF2-40B4-BE49-F238E27FC236}">
                <a16:creationId xmlns:a16="http://schemas.microsoft.com/office/drawing/2014/main" id="{6F3ACFBB-51C1-1955-AEE2-A4FDD7386D2C}"/>
              </a:ext>
            </a:extLst>
          </p:cNvPr>
          <p:cNvSpPr txBox="1"/>
          <p:nvPr/>
        </p:nvSpPr>
        <p:spPr>
          <a:xfrm>
            <a:off x="571501" y="1518222"/>
            <a:ext cx="3784600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product solves consumer cravings with unique flavors or benefits, delivering value to buyers and retailers consistently now.</a:t>
            </a:r>
          </a:p>
        </p:txBody>
      </p:sp>
    </p:spTree>
    <p:extLst>
      <p:ext uri="{BB962C8B-B14F-4D97-AF65-F5344CB8AC3E}">
        <p14:creationId xmlns:p14="http://schemas.microsoft.com/office/powerpoint/2010/main" val="1423754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847E3-9953-A35A-ED52-5E0949C1E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C3FF82-617A-26DB-3447-0E644B0B2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F&amp;B HARVEST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FB68AB-6C62-FB25-7779-4FDD4F82116D}"/>
              </a:ext>
            </a:extLst>
          </p:cNvPr>
          <p:cNvSpPr txBox="1"/>
          <p:nvPr/>
        </p:nvSpPr>
        <p:spPr>
          <a:xfrm>
            <a:off x="571500" y="372561"/>
            <a:ext cx="227947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100" b="1" spc="300">
                <a:solidFill>
                  <a:schemeClr val="accent1"/>
                </a:solidFill>
              </a:defRPr>
            </a:lvl1pPr>
          </a:lstStyle>
          <a:p>
            <a:r>
              <a:rPr lang="en-US"/>
              <a:t>MARKET OPPORTUNITY</a:t>
            </a:r>
            <a:endParaRPr lang="en-US" dirty="0" err="1"/>
          </a:p>
        </p:txBody>
      </p:sp>
      <p:sp>
        <p:nvSpPr>
          <p:cNvPr id="8" name="Google Shape;436;p14">
            <a:extLst>
              <a:ext uri="{FF2B5EF4-FFF2-40B4-BE49-F238E27FC236}">
                <a16:creationId xmlns:a16="http://schemas.microsoft.com/office/drawing/2014/main" id="{8F256586-A048-E170-6180-67A4B1ACBA29}"/>
              </a:ext>
            </a:extLst>
          </p:cNvPr>
          <p:cNvSpPr txBox="1"/>
          <p:nvPr/>
        </p:nvSpPr>
        <p:spPr>
          <a:xfrm>
            <a:off x="1170034" y="4892267"/>
            <a:ext cx="2108996" cy="8715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how many consumers your F&amp;B targets in this growing market daily now globally.</a:t>
            </a:r>
          </a:p>
        </p:txBody>
      </p:sp>
      <p:sp>
        <p:nvSpPr>
          <p:cNvPr id="9" name="Google Shape;437;p14">
            <a:extLst>
              <a:ext uri="{FF2B5EF4-FFF2-40B4-BE49-F238E27FC236}">
                <a16:creationId xmlns:a16="http://schemas.microsoft.com/office/drawing/2014/main" id="{641E3D42-318E-4F11-C0AB-48E0E7D8CCC6}"/>
              </a:ext>
            </a:extLst>
          </p:cNvPr>
          <p:cNvSpPr txBox="1"/>
          <p:nvPr/>
        </p:nvSpPr>
        <p:spPr>
          <a:xfrm>
            <a:off x="1187668" y="453506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>
                <a:sym typeface="Montserrat"/>
              </a:rPr>
              <a:t>CONSUMERS</a:t>
            </a:r>
            <a:endParaRPr lang="en-GB">
              <a:sym typeface="Arial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B6117B2-6C51-C476-1C5D-5E64D974E9EA}"/>
              </a:ext>
            </a:extLst>
          </p:cNvPr>
          <p:cNvSpPr/>
          <p:nvPr/>
        </p:nvSpPr>
        <p:spPr bwMode="auto">
          <a:xfrm>
            <a:off x="1043354" y="1634990"/>
            <a:ext cx="2362356" cy="23623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X</a:t>
            </a:r>
            <a:endParaRPr lang="en-US" sz="4000" b="1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Google Shape;436;p14">
            <a:extLst>
              <a:ext uri="{FF2B5EF4-FFF2-40B4-BE49-F238E27FC236}">
                <a16:creationId xmlns:a16="http://schemas.microsoft.com/office/drawing/2014/main" id="{C65DABDE-FEF2-3485-91C6-A2B7F5315B64}"/>
              </a:ext>
            </a:extLst>
          </p:cNvPr>
          <p:cNvSpPr txBox="1"/>
          <p:nvPr/>
        </p:nvSpPr>
        <p:spPr>
          <a:xfrm>
            <a:off x="8911336" y="4892267"/>
            <a:ext cx="2112264" cy="874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the annual growth rate proving your market’s vast potential over the next decade ahead.</a:t>
            </a:r>
          </a:p>
        </p:txBody>
      </p:sp>
      <p:sp>
        <p:nvSpPr>
          <p:cNvPr id="5" name="Google Shape;437;p14">
            <a:extLst>
              <a:ext uri="{FF2B5EF4-FFF2-40B4-BE49-F238E27FC236}">
                <a16:creationId xmlns:a16="http://schemas.microsoft.com/office/drawing/2014/main" id="{E878CEFF-47F2-7B34-29C7-FDC0F6CFDEFF}"/>
              </a:ext>
            </a:extLst>
          </p:cNvPr>
          <p:cNvSpPr txBox="1"/>
          <p:nvPr/>
        </p:nvSpPr>
        <p:spPr>
          <a:xfrm>
            <a:off x="8930604" y="453506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>
                <a:sym typeface="Montserrat"/>
              </a:rPr>
              <a:t>GROWTH</a:t>
            </a:r>
            <a:endParaRPr lang="en-GB">
              <a:sym typeface="Arial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9B92BE4-643A-FFED-C00B-60B274730CBA}"/>
              </a:ext>
            </a:extLst>
          </p:cNvPr>
          <p:cNvSpPr/>
          <p:nvPr/>
        </p:nvSpPr>
        <p:spPr bwMode="auto">
          <a:xfrm>
            <a:off x="8786290" y="1634990"/>
            <a:ext cx="2362356" cy="23623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Z</a:t>
            </a:r>
            <a:endParaRPr lang="en-US" sz="4000" b="1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58B74A30-1383-BA53-3991-F2BD1B35733F}"/>
              </a:ext>
            </a:extLst>
          </p:cNvPr>
          <p:cNvSpPr txBox="1"/>
          <p:nvPr/>
        </p:nvSpPr>
        <p:spPr>
          <a:xfrm>
            <a:off x="5059136" y="4892267"/>
            <a:ext cx="2073728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the total market value your F&amp;B aims to tap over the next decade soon</a:t>
            </a:r>
          </a:p>
        </p:txBody>
      </p:sp>
      <p:sp>
        <p:nvSpPr>
          <p:cNvPr id="7" name="Google Shape;437;p14">
            <a:extLst>
              <a:ext uri="{FF2B5EF4-FFF2-40B4-BE49-F238E27FC236}">
                <a16:creationId xmlns:a16="http://schemas.microsoft.com/office/drawing/2014/main" id="{2339DF9B-217E-1FF5-72A7-811A254B478C}"/>
              </a:ext>
            </a:extLst>
          </p:cNvPr>
          <p:cNvSpPr txBox="1"/>
          <p:nvPr/>
        </p:nvSpPr>
        <p:spPr>
          <a:xfrm>
            <a:off x="5059136" y="453506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>
                <a:sym typeface="Montserrat"/>
              </a:rPr>
              <a:t>MARKET</a:t>
            </a:r>
            <a:endParaRPr lang="en-GB">
              <a:sym typeface="Arial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A59B2D0-D7FF-8968-176C-56DA63A6FCAC}"/>
              </a:ext>
            </a:extLst>
          </p:cNvPr>
          <p:cNvSpPr/>
          <p:nvPr/>
        </p:nvSpPr>
        <p:spPr bwMode="auto">
          <a:xfrm>
            <a:off x="4914822" y="1634990"/>
            <a:ext cx="2362356" cy="2362356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chemeClr val="accent1"/>
                </a:solidFill>
                <a:latin typeface="+mj-lt"/>
                <a:cs typeface="Segoe UI" pitchFamily="34" charset="0"/>
              </a:rPr>
              <a:t>$Y</a:t>
            </a:r>
            <a:endParaRPr lang="en-US" sz="4000" b="1" dirty="0" err="1">
              <a:solidFill>
                <a:schemeClr val="accent1"/>
              </a:solidFill>
              <a:latin typeface="+mj-lt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139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1EBB9-5E21-24DD-BD9E-0C40A3E02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E1CD6-5BBC-2C16-6C2A-395A34A1E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REVENUE BLEND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0964DC-585F-17B9-3A46-41BBDEB11A10}"/>
              </a:ext>
            </a:extLst>
          </p:cNvPr>
          <p:cNvSpPr txBox="1"/>
          <p:nvPr/>
        </p:nvSpPr>
        <p:spPr>
          <a:xfrm>
            <a:off x="571500" y="372561"/>
            <a:ext cx="173124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100" b="1" spc="300">
                <a:solidFill>
                  <a:schemeClr val="accent1"/>
                </a:solidFill>
              </a:defRPr>
            </a:lvl1pPr>
          </a:lstStyle>
          <a:p>
            <a:r>
              <a:rPr lang="en-US"/>
              <a:t>BUSINESS MODEL</a:t>
            </a:r>
            <a:endParaRPr lang="en-US" dirty="0" err="1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9E05656-EB2B-BACC-6B65-C56C6142CDC3}"/>
              </a:ext>
            </a:extLst>
          </p:cNvPr>
          <p:cNvSpPr/>
          <p:nvPr/>
        </p:nvSpPr>
        <p:spPr>
          <a:xfrm>
            <a:off x="6247779" y="4010942"/>
            <a:ext cx="2258839" cy="2258839"/>
          </a:xfrm>
          <a:custGeom>
            <a:avLst/>
            <a:gdLst>
              <a:gd name="connsiteX0" fmla="*/ 372 w 2258839"/>
              <a:gd name="connsiteY0" fmla="*/ 652504 h 2258839"/>
              <a:gd name="connsiteX1" fmla="*/ 55801 w 2258839"/>
              <a:gd name="connsiteY1" fmla="*/ 637996 h 2258839"/>
              <a:gd name="connsiteX2" fmla="*/ 165916 w 2258839"/>
              <a:gd name="connsiteY2" fmla="*/ 600423 h 2258839"/>
              <a:gd name="connsiteX3" fmla="*/ 425579 w 2258839"/>
              <a:gd name="connsiteY3" fmla="*/ 425206 h 2258839"/>
              <a:gd name="connsiteX4" fmla="*/ 600795 w 2258839"/>
              <a:gd name="connsiteY4" fmla="*/ 165544 h 2258839"/>
              <a:gd name="connsiteX5" fmla="*/ 638368 w 2258839"/>
              <a:gd name="connsiteY5" fmla="*/ 55429 h 2258839"/>
              <a:gd name="connsiteX6" fmla="*/ 652876 w 2258839"/>
              <a:gd name="connsiteY6" fmla="*/ 0 h 2258839"/>
              <a:gd name="connsiteX7" fmla="*/ 2258839 w 2258839"/>
              <a:gd name="connsiteY7" fmla="*/ 0 h 2258839"/>
              <a:gd name="connsiteX8" fmla="*/ 2251027 w 2258839"/>
              <a:gd name="connsiteY8" fmla="*/ 81470 h 2258839"/>
              <a:gd name="connsiteX9" fmla="*/ 2072463 w 2258839"/>
              <a:gd name="connsiteY9" fmla="*/ 787543 h 2258839"/>
              <a:gd name="connsiteX10" fmla="*/ 1554998 w 2258839"/>
              <a:gd name="connsiteY10" fmla="*/ 1554998 h 2258839"/>
              <a:gd name="connsiteX11" fmla="*/ 787543 w 2258839"/>
              <a:gd name="connsiteY11" fmla="*/ 2072463 h 2258839"/>
              <a:gd name="connsiteX12" fmla="*/ 81470 w 2258839"/>
              <a:gd name="connsiteY12" fmla="*/ 2251027 h 2258839"/>
              <a:gd name="connsiteX13" fmla="*/ 0 w 2258839"/>
              <a:gd name="connsiteY13" fmla="*/ 2258839 h 2258839"/>
              <a:gd name="connsiteX14" fmla="*/ 0 w 2258839"/>
              <a:gd name="connsiteY14" fmla="*/ 652504 h 225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8839" h="2258839">
                <a:moveTo>
                  <a:pt x="372" y="652504"/>
                </a:moveTo>
                <a:lnTo>
                  <a:pt x="55801" y="637996"/>
                </a:lnTo>
                <a:cubicBezTo>
                  <a:pt x="93374" y="627951"/>
                  <a:pt x="130575" y="615675"/>
                  <a:pt x="165916" y="600423"/>
                </a:cubicBezTo>
                <a:cubicBezTo>
                  <a:pt x="263010" y="559130"/>
                  <a:pt x="350433" y="500352"/>
                  <a:pt x="425579" y="425206"/>
                </a:cubicBezTo>
                <a:cubicBezTo>
                  <a:pt x="500724" y="350060"/>
                  <a:pt x="559502" y="262638"/>
                  <a:pt x="600795" y="165544"/>
                </a:cubicBezTo>
                <a:cubicBezTo>
                  <a:pt x="615675" y="129831"/>
                  <a:pt x="628324" y="93002"/>
                  <a:pt x="638368" y="55429"/>
                </a:cubicBezTo>
                <a:lnTo>
                  <a:pt x="652876" y="0"/>
                </a:lnTo>
                <a:lnTo>
                  <a:pt x="2258839" y="0"/>
                </a:lnTo>
                <a:lnTo>
                  <a:pt x="2251027" y="81470"/>
                </a:lnTo>
                <a:cubicBezTo>
                  <a:pt x="2227591" y="324764"/>
                  <a:pt x="2167697" y="562106"/>
                  <a:pt x="2072463" y="787543"/>
                </a:cubicBezTo>
                <a:cubicBezTo>
                  <a:pt x="1950816" y="1075106"/>
                  <a:pt x="1776716" y="1333281"/>
                  <a:pt x="1554998" y="1554998"/>
                </a:cubicBezTo>
                <a:cubicBezTo>
                  <a:pt x="1333281" y="1776715"/>
                  <a:pt x="1075106" y="1950816"/>
                  <a:pt x="787543" y="2072463"/>
                </a:cubicBezTo>
                <a:cubicBezTo>
                  <a:pt x="562478" y="2167697"/>
                  <a:pt x="324764" y="2227963"/>
                  <a:pt x="81470" y="2251027"/>
                </a:cubicBezTo>
                <a:lnTo>
                  <a:pt x="0" y="2258839"/>
                </a:lnTo>
                <a:lnTo>
                  <a:pt x="0" y="652504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C1DDCAD-26E0-0D43-FEDC-58E7EBFB32CA}"/>
              </a:ext>
            </a:extLst>
          </p:cNvPr>
          <p:cNvSpPr/>
          <p:nvPr/>
        </p:nvSpPr>
        <p:spPr>
          <a:xfrm>
            <a:off x="6248523" y="1447800"/>
            <a:ext cx="2258839" cy="2258839"/>
          </a:xfrm>
          <a:custGeom>
            <a:avLst/>
            <a:gdLst>
              <a:gd name="connsiteX0" fmla="*/ 652504 w 2258839"/>
              <a:gd name="connsiteY0" fmla="*/ 2258467 h 2258839"/>
              <a:gd name="connsiteX1" fmla="*/ 637996 w 2258839"/>
              <a:gd name="connsiteY1" fmla="*/ 2203038 h 2258839"/>
              <a:gd name="connsiteX2" fmla="*/ 600423 w 2258839"/>
              <a:gd name="connsiteY2" fmla="*/ 2092923 h 2258839"/>
              <a:gd name="connsiteX3" fmla="*/ 425206 w 2258839"/>
              <a:gd name="connsiteY3" fmla="*/ 1833261 h 2258839"/>
              <a:gd name="connsiteX4" fmla="*/ 165544 w 2258839"/>
              <a:gd name="connsiteY4" fmla="*/ 1658045 h 2258839"/>
              <a:gd name="connsiteX5" fmla="*/ 55429 w 2258839"/>
              <a:gd name="connsiteY5" fmla="*/ 1620472 h 2258839"/>
              <a:gd name="connsiteX6" fmla="*/ 0 w 2258839"/>
              <a:gd name="connsiteY6" fmla="*/ 1605963 h 2258839"/>
              <a:gd name="connsiteX7" fmla="*/ 0 w 2258839"/>
              <a:gd name="connsiteY7" fmla="*/ 0 h 2258839"/>
              <a:gd name="connsiteX8" fmla="*/ 81470 w 2258839"/>
              <a:gd name="connsiteY8" fmla="*/ 7812 h 2258839"/>
              <a:gd name="connsiteX9" fmla="*/ 787543 w 2258839"/>
              <a:gd name="connsiteY9" fmla="*/ 186377 h 2258839"/>
              <a:gd name="connsiteX10" fmla="*/ 1554998 w 2258839"/>
              <a:gd name="connsiteY10" fmla="*/ 703841 h 2258839"/>
              <a:gd name="connsiteX11" fmla="*/ 2072463 w 2258839"/>
              <a:gd name="connsiteY11" fmla="*/ 1471296 h 2258839"/>
              <a:gd name="connsiteX12" fmla="*/ 2251027 w 2258839"/>
              <a:gd name="connsiteY12" fmla="*/ 2177369 h 2258839"/>
              <a:gd name="connsiteX13" fmla="*/ 2258839 w 2258839"/>
              <a:gd name="connsiteY13" fmla="*/ 2258839 h 2258839"/>
              <a:gd name="connsiteX14" fmla="*/ 652504 w 2258839"/>
              <a:gd name="connsiteY14" fmla="*/ 2258839 h 225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8839" h="2258839">
                <a:moveTo>
                  <a:pt x="652504" y="2258467"/>
                </a:moveTo>
                <a:lnTo>
                  <a:pt x="637996" y="2203038"/>
                </a:lnTo>
                <a:cubicBezTo>
                  <a:pt x="627951" y="2165465"/>
                  <a:pt x="615675" y="2128264"/>
                  <a:pt x="600423" y="2092923"/>
                </a:cubicBezTo>
                <a:cubicBezTo>
                  <a:pt x="559130" y="1995829"/>
                  <a:pt x="500352" y="1908407"/>
                  <a:pt x="425206" y="1833261"/>
                </a:cubicBezTo>
                <a:cubicBezTo>
                  <a:pt x="350060" y="1758115"/>
                  <a:pt x="262638" y="1699338"/>
                  <a:pt x="165544" y="1658045"/>
                </a:cubicBezTo>
                <a:cubicBezTo>
                  <a:pt x="129831" y="1643164"/>
                  <a:pt x="93002" y="1630516"/>
                  <a:pt x="55429" y="1620472"/>
                </a:cubicBezTo>
                <a:lnTo>
                  <a:pt x="0" y="1605963"/>
                </a:lnTo>
                <a:lnTo>
                  <a:pt x="0" y="0"/>
                </a:lnTo>
                <a:lnTo>
                  <a:pt x="81470" y="7812"/>
                </a:lnTo>
                <a:cubicBezTo>
                  <a:pt x="324764" y="31249"/>
                  <a:pt x="562106" y="91142"/>
                  <a:pt x="787543" y="186377"/>
                </a:cubicBezTo>
                <a:cubicBezTo>
                  <a:pt x="1075106" y="308024"/>
                  <a:pt x="1333281" y="482124"/>
                  <a:pt x="1554998" y="703841"/>
                </a:cubicBezTo>
                <a:cubicBezTo>
                  <a:pt x="1776715" y="925559"/>
                  <a:pt x="1950816" y="1183733"/>
                  <a:pt x="2072463" y="1471296"/>
                </a:cubicBezTo>
                <a:cubicBezTo>
                  <a:pt x="2167697" y="1696362"/>
                  <a:pt x="2227963" y="1934075"/>
                  <a:pt x="2251027" y="2177369"/>
                </a:cubicBezTo>
                <a:lnTo>
                  <a:pt x="2258839" y="2258839"/>
                </a:lnTo>
                <a:lnTo>
                  <a:pt x="652504" y="2258839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AB95975-3F21-5FC7-6A3D-4E5440172244}"/>
              </a:ext>
            </a:extLst>
          </p:cNvPr>
          <p:cNvSpPr/>
          <p:nvPr/>
        </p:nvSpPr>
        <p:spPr>
          <a:xfrm>
            <a:off x="3685381" y="1447800"/>
            <a:ext cx="2258467" cy="2258467"/>
          </a:xfrm>
          <a:custGeom>
            <a:avLst/>
            <a:gdLst>
              <a:gd name="connsiteX0" fmla="*/ 0 w 2258467"/>
              <a:gd name="connsiteY0" fmla="*/ 2258467 h 2258467"/>
              <a:gd name="connsiteX1" fmla="*/ 7812 w 2258467"/>
              <a:gd name="connsiteY1" fmla="*/ 2176997 h 2258467"/>
              <a:gd name="connsiteX2" fmla="*/ 186377 w 2258467"/>
              <a:gd name="connsiteY2" fmla="*/ 1470924 h 2258467"/>
              <a:gd name="connsiteX3" fmla="*/ 703841 w 2258467"/>
              <a:gd name="connsiteY3" fmla="*/ 703469 h 2258467"/>
              <a:gd name="connsiteX4" fmla="*/ 1471296 w 2258467"/>
              <a:gd name="connsiteY4" fmla="*/ 186005 h 2258467"/>
              <a:gd name="connsiteX5" fmla="*/ 2176997 w 2258467"/>
              <a:gd name="connsiteY5" fmla="*/ 7812 h 2258467"/>
              <a:gd name="connsiteX6" fmla="*/ 2258467 w 2258467"/>
              <a:gd name="connsiteY6" fmla="*/ 0 h 2258467"/>
              <a:gd name="connsiteX7" fmla="*/ 2258467 w 2258467"/>
              <a:gd name="connsiteY7" fmla="*/ 1605963 h 2258467"/>
              <a:gd name="connsiteX8" fmla="*/ 2203038 w 2258467"/>
              <a:gd name="connsiteY8" fmla="*/ 1620472 h 2258467"/>
              <a:gd name="connsiteX9" fmla="*/ 2092923 w 2258467"/>
              <a:gd name="connsiteY9" fmla="*/ 1658045 h 2258467"/>
              <a:gd name="connsiteX10" fmla="*/ 1833261 w 2258467"/>
              <a:gd name="connsiteY10" fmla="*/ 1833261 h 2258467"/>
              <a:gd name="connsiteX11" fmla="*/ 1658045 w 2258467"/>
              <a:gd name="connsiteY11" fmla="*/ 2092923 h 2258467"/>
              <a:gd name="connsiteX12" fmla="*/ 1620472 w 2258467"/>
              <a:gd name="connsiteY12" fmla="*/ 2203038 h 2258467"/>
              <a:gd name="connsiteX13" fmla="*/ 1605963 w 2258467"/>
              <a:gd name="connsiteY13" fmla="*/ 2258467 h 2258467"/>
              <a:gd name="connsiteX14" fmla="*/ 0 w 2258467"/>
              <a:gd name="connsiteY14" fmla="*/ 2258467 h 225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8467" h="2258467">
                <a:moveTo>
                  <a:pt x="0" y="2258467"/>
                </a:moveTo>
                <a:lnTo>
                  <a:pt x="7812" y="2176997"/>
                </a:lnTo>
                <a:cubicBezTo>
                  <a:pt x="31249" y="1933703"/>
                  <a:pt x="91142" y="1696362"/>
                  <a:pt x="186377" y="1470924"/>
                </a:cubicBezTo>
                <a:cubicBezTo>
                  <a:pt x="308024" y="1183361"/>
                  <a:pt x="482124" y="925187"/>
                  <a:pt x="703841" y="703469"/>
                </a:cubicBezTo>
                <a:cubicBezTo>
                  <a:pt x="925559" y="481752"/>
                  <a:pt x="1183733" y="307652"/>
                  <a:pt x="1471296" y="186005"/>
                </a:cubicBezTo>
                <a:cubicBezTo>
                  <a:pt x="1696362" y="91142"/>
                  <a:pt x="1933703" y="30877"/>
                  <a:pt x="2176997" y="7812"/>
                </a:cubicBezTo>
                <a:lnTo>
                  <a:pt x="2258467" y="0"/>
                </a:lnTo>
                <a:lnTo>
                  <a:pt x="2258467" y="1605963"/>
                </a:lnTo>
                <a:lnTo>
                  <a:pt x="2203038" y="1620472"/>
                </a:lnTo>
                <a:cubicBezTo>
                  <a:pt x="2165465" y="1630516"/>
                  <a:pt x="2128264" y="1642792"/>
                  <a:pt x="2092923" y="1658045"/>
                </a:cubicBezTo>
                <a:cubicBezTo>
                  <a:pt x="1995829" y="1699338"/>
                  <a:pt x="1908407" y="1758115"/>
                  <a:pt x="1833261" y="1833261"/>
                </a:cubicBezTo>
                <a:cubicBezTo>
                  <a:pt x="1758115" y="1908407"/>
                  <a:pt x="1699338" y="1995829"/>
                  <a:pt x="1658045" y="2092923"/>
                </a:cubicBezTo>
                <a:cubicBezTo>
                  <a:pt x="1643164" y="2128636"/>
                  <a:pt x="1630516" y="2165465"/>
                  <a:pt x="1620472" y="2203038"/>
                </a:cubicBezTo>
                <a:lnTo>
                  <a:pt x="1605963" y="2258467"/>
                </a:lnTo>
                <a:lnTo>
                  <a:pt x="0" y="2258467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B2B4FB1-A41B-8071-4A80-60882D46C62A}"/>
              </a:ext>
            </a:extLst>
          </p:cNvPr>
          <p:cNvSpPr/>
          <p:nvPr/>
        </p:nvSpPr>
        <p:spPr>
          <a:xfrm>
            <a:off x="3685381" y="4010570"/>
            <a:ext cx="2258467" cy="2258467"/>
          </a:xfrm>
          <a:custGeom>
            <a:avLst/>
            <a:gdLst>
              <a:gd name="connsiteX0" fmla="*/ 2176997 w 2258467"/>
              <a:gd name="connsiteY0" fmla="*/ 2251027 h 2258467"/>
              <a:gd name="connsiteX1" fmla="*/ 1470924 w 2258467"/>
              <a:gd name="connsiteY1" fmla="*/ 2072463 h 2258467"/>
              <a:gd name="connsiteX2" fmla="*/ 703469 w 2258467"/>
              <a:gd name="connsiteY2" fmla="*/ 1554998 h 2258467"/>
              <a:gd name="connsiteX3" fmla="*/ 186005 w 2258467"/>
              <a:gd name="connsiteY3" fmla="*/ 787543 h 2258467"/>
              <a:gd name="connsiteX4" fmla="*/ 7440 w 2258467"/>
              <a:gd name="connsiteY4" fmla="*/ 81470 h 2258467"/>
              <a:gd name="connsiteX5" fmla="*/ 0 w 2258467"/>
              <a:gd name="connsiteY5" fmla="*/ 0 h 2258467"/>
              <a:gd name="connsiteX6" fmla="*/ 1605963 w 2258467"/>
              <a:gd name="connsiteY6" fmla="*/ 0 h 2258467"/>
              <a:gd name="connsiteX7" fmla="*/ 1620472 w 2258467"/>
              <a:gd name="connsiteY7" fmla="*/ 55429 h 2258467"/>
              <a:gd name="connsiteX8" fmla="*/ 1658045 w 2258467"/>
              <a:gd name="connsiteY8" fmla="*/ 165544 h 2258467"/>
              <a:gd name="connsiteX9" fmla="*/ 1833261 w 2258467"/>
              <a:gd name="connsiteY9" fmla="*/ 425206 h 2258467"/>
              <a:gd name="connsiteX10" fmla="*/ 2092923 w 2258467"/>
              <a:gd name="connsiteY10" fmla="*/ 600423 h 2258467"/>
              <a:gd name="connsiteX11" fmla="*/ 2203038 w 2258467"/>
              <a:gd name="connsiteY11" fmla="*/ 637996 h 2258467"/>
              <a:gd name="connsiteX12" fmla="*/ 2258467 w 2258467"/>
              <a:gd name="connsiteY12" fmla="*/ 652504 h 2258467"/>
              <a:gd name="connsiteX13" fmla="*/ 2258467 w 2258467"/>
              <a:gd name="connsiteY13" fmla="*/ 2258467 h 2258467"/>
              <a:gd name="connsiteX14" fmla="*/ 2176997 w 2258467"/>
              <a:gd name="connsiteY14" fmla="*/ 2251027 h 2258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58467" h="2258467">
                <a:moveTo>
                  <a:pt x="2176997" y="2251027"/>
                </a:moveTo>
                <a:cubicBezTo>
                  <a:pt x="1933703" y="2227590"/>
                  <a:pt x="1696362" y="2167697"/>
                  <a:pt x="1470924" y="2072463"/>
                </a:cubicBezTo>
                <a:cubicBezTo>
                  <a:pt x="1183361" y="1950816"/>
                  <a:pt x="925187" y="1776715"/>
                  <a:pt x="703469" y="1554998"/>
                </a:cubicBezTo>
                <a:cubicBezTo>
                  <a:pt x="481752" y="1333281"/>
                  <a:pt x="307652" y="1075106"/>
                  <a:pt x="186005" y="787543"/>
                </a:cubicBezTo>
                <a:cubicBezTo>
                  <a:pt x="90770" y="562478"/>
                  <a:pt x="30505" y="324764"/>
                  <a:pt x="7440" y="81470"/>
                </a:cubicBezTo>
                <a:lnTo>
                  <a:pt x="0" y="0"/>
                </a:lnTo>
                <a:lnTo>
                  <a:pt x="1605963" y="0"/>
                </a:lnTo>
                <a:lnTo>
                  <a:pt x="1620472" y="55429"/>
                </a:lnTo>
                <a:cubicBezTo>
                  <a:pt x="1630516" y="93002"/>
                  <a:pt x="1642792" y="130203"/>
                  <a:pt x="1658045" y="165544"/>
                </a:cubicBezTo>
                <a:cubicBezTo>
                  <a:pt x="1699338" y="262638"/>
                  <a:pt x="1758115" y="350060"/>
                  <a:pt x="1833261" y="425206"/>
                </a:cubicBezTo>
                <a:cubicBezTo>
                  <a:pt x="1908407" y="500352"/>
                  <a:pt x="1995829" y="559130"/>
                  <a:pt x="2092923" y="600423"/>
                </a:cubicBezTo>
                <a:cubicBezTo>
                  <a:pt x="2128636" y="615303"/>
                  <a:pt x="2165465" y="627951"/>
                  <a:pt x="2203038" y="637996"/>
                </a:cubicBezTo>
                <a:lnTo>
                  <a:pt x="2258467" y="652504"/>
                </a:lnTo>
                <a:lnTo>
                  <a:pt x="2258467" y="2258467"/>
                </a:lnTo>
                <a:lnTo>
                  <a:pt x="2176997" y="2251027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E6F24BD-DA25-432C-BE8A-BAACB02CAA24}"/>
              </a:ext>
            </a:extLst>
          </p:cNvPr>
          <p:cNvSpPr/>
          <p:nvPr/>
        </p:nvSpPr>
        <p:spPr>
          <a:xfrm>
            <a:off x="6322553" y="4084972"/>
            <a:ext cx="2102223" cy="2102223"/>
          </a:xfrm>
          <a:custGeom>
            <a:avLst/>
            <a:gdLst>
              <a:gd name="connsiteX0" fmla="*/ 594842 w 2102223"/>
              <a:gd name="connsiteY0" fmla="*/ 120531 h 2102223"/>
              <a:gd name="connsiteX1" fmla="*/ 403630 w 2102223"/>
              <a:gd name="connsiteY1" fmla="*/ 404002 h 2102223"/>
              <a:gd name="connsiteX2" fmla="*/ 120159 w 2102223"/>
              <a:gd name="connsiteY2" fmla="*/ 595215 h 2102223"/>
              <a:gd name="connsiteX3" fmla="*/ 0 w 2102223"/>
              <a:gd name="connsiteY3" fmla="*/ 636136 h 2102223"/>
              <a:gd name="connsiteX4" fmla="*/ 0 w 2102223"/>
              <a:gd name="connsiteY4" fmla="*/ 2102223 h 2102223"/>
              <a:gd name="connsiteX5" fmla="*/ 684125 w 2102223"/>
              <a:gd name="connsiteY5" fmla="*/ 1929239 h 2102223"/>
              <a:gd name="connsiteX6" fmla="*/ 1427771 w 2102223"/>
              <a:gd name="connsiteY6" fmla="*/ 1427771 h 2102223"/>
              <a:gd name="connsiteX7" fmla="*/ 1929239 w 2102223"/>
              <a:gd name="connsiteY7" fmla="*/ 684125 h 2102223"/>
              <a:gd name="connsiteX8" fmla="*/ 2102223 w 2102223"/>
              <a:gd name="connsiteY8" fmla="*/ 0 h 2102223"/>
              <a:gd name="connsiteX9" fmla="*/ 635763 w 2102223"/>
              <a:gd name="connsiteY9" fmla="*/ 0 h 2102223"/>
              <a:gd name="connsiteX10" fmla="*/ 594842 w 2102223"/>
              <a:gd name="connsiteY10" fmla="*/ 120531 h 210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02223" h="2102223">
                <a:moveTo>
                  <a:pt x="594842" y="120531"/>
                </a:moveTo>
                <a:cubicBezTo>
                  <a:pt x="549829" y="226553"/>
                  <a:pt x="485844" y="322160"/>
                  <a:pt x="403630" y="404002"/>
                </a:cubicBezTo>
                <a:cubicBezTo>
                  <a:pt x="321788" y="485844"/>
                  <a:pt x="226553" y="550201"/>
                  <a:pt x="120159" y="595215"/>
                </a:cubicBezTo>
                <a:cubicBezTo>
                  <a:pt x="80726" y="611955"/>
                  <a:pt x="40549" y="625347"/>
                  <a:pt x="0" y="636136"/>
                </a:cubicBezTo>
                <a:lnTo>
                  <a:pt x="0" y="2102223"/>
                </a:lnTo>
                <a:cubicBezTo>
                  <a:pt x="235854" y="2079531"/>
                  <a:pt x="465011" y="2021870"/>
                  <a:pt x="684125" y="1929239"/>
                </a:cubicBezTo>
                <a:cubicBezTo>
                  <a:pt x="962760" y="1811312"/>
                  <a:pt x="1213122" y="1642792"/>
                  <a:pt x="1427771" y="1427771"/>
                </a:cubicBezTo>
                <a:cubicBezTo>
                  <a:pt x="1642792" y="1212750"/>
                  <a:pt x="1811312" y="962760"/>
                  <a:pt x="1929239" y="684125"/>
                </a:cubicBezTo>
                <a:cubicBezTo>
                  <a:pt x="2021870" y="465383"/>
                  <a:pt x="2079903" y="235854"/>
                  <a:pt x="2102223" y="0"/>
                </a:cubicBezTo>
                <a:lnTo>
                  <a:pt x="635763" y="0"/>
                </a:lnTo>
                <a:cubicBezTo>
                  <a:pt x="624975" y="40921"/>
                  <a:pt x="611583" y="81098"/>
                  <a:pt x="594842" y="120531"/>
                </a:cubicBezTo>
                <a:close/>
              </a:path>
            </a:pathLst>
          </a:custGeom>
          <a:solidFill>
            <a:schemeClr val="accent1"/>
          </a:solidFill>
          <a:ln w="371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C39F0FA-F3CF-D633-E9C6-BB18B4BACED9}"/>
              </a:ext>
            </a:extLst>
          </p:cNvPr>
          <p:cNvSpPr/>
          <p:nvPr/>
        </p:nvSpPr>
        <p:spPr>
          <a:xfrm>
            <a:off x="6322553" y="1529642"/>
            <a:ext cx="2102223" cy="2102223"/>
          </a:xfrm>
          <a:custGeom>
            <a:avLst/>
            <a:gdLst>
              <a:gd name="connsiteX0" fmla="*/ 120531 w 2102223"/>
              <a:gd name="connsiteY0" fmla="*/ 1507381 h 2102223"/>
              <a:gd name="connsiteX1" fmla="*/ 404002 w 2102223"/>
              <a:gd name="connsiteY1" fmla="*/ 1698594 h 2102223"/>
              <a:gd name="connsiteX2" fmla="*/ 595215 w 2102223"/>
              <a:gd name="connsiteY2" fmla="*/ 1982065 h 2102223"/>
              <a:gd name="connsiteX3" fmla="*/ 636136 w 2102223"/>
              <a:gd name="connsiteY3" fmla="*/ 2102223 h 2102223"/>
              <a:gd name="connsiteX4" fmla="*/ 2102223 w 2102223"/>
              <a:gd name="connsiteY4" fmla="*/ 2102223 h 2102223"/>
              <a:gd name="connsiteX5" fmla="*/ 1929239 w 2102223"/>
              <a:gd name="connsiteY5" fmla="*/ 1418099 h 2102223"/>
              <a:gd name="connsiteX6" fmla="*/ 1427771 w 2102223"/>
              <a:gd name="connsiteY6" fmla="*/ 674453 h 2102223"/>
              <a:gd name="connsiteX7" fmla="*/ 684125 w 2102223"/>
              <a:gd name="connsiteY7" fmla="*/ 172984 h 2102223"/>
              <a:gd name="connsiteX8" fmla="*/ 0 w 2102223"/>
              <a:gd name="connsiteY8" fmla="*/ 0 h 2102223"/>
              <a:gd name="connsiteX9" fmla="*/ 0 w 2102223"/>
              <a:gd name="connsiteY9" fmla="*/ 1466460 h 2102223"/>
              <a:gd name="connsiteX10" fmla="*/ 120531 w 2102223"/>
              <a:gd name="connsiteY10" fmla="*/ 1507381 h 210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02223" h="2102223">
                <a:moveTo>
                  <a:pt x="120531" y="1507381"/>
                </a:moveTo>
                <a:cubicBezTo>
                  <a:pt x="226553" y="1552394"/>
                  <a:pt x="322160" y="1616380"/>
                  <a:pt x="404002" y="1698594"/>
                </a:cubicBezTo>
                <a:cubicBezTo>
                  <a:pt x="485844" y="1780808"/>
                  <a:pt x="550201" y="1875670"/>
                  <a:pt x="595215" y="1982065"/>
                </a:cubicBezTo>
                <a:cubicBezTo>
                  <a:pt x="611955" y="2021498"/>
                  <a:pt x="625347" y="2061675"/>
                  <a:pt x="636136" y="2102223"/>
                </a:cubicBezTo>
                <a:lnTo>
                  <a:pt x="2102223" y="2102223"/>
                </a:lnTo>
                <a:cubicBezTo>
                  <a:pt x="2079531" y="1866370"/>
                  <a:pt x="2021870" y="1637212"/>
                  <a:pt x="1929239" y="1418099"/>
                </a:cubicBezTo>
                <a:cubicBezTo>
                  <a:pt x="1811312" y="1139464"/>
                  <a:pt x="1642792" y="889102"/>
                  <a:pt x="1427771" y="674453"/>
                </a:cubicBezTo>
                <a:cubicBezTo>
                  <a:pt x="1212750" y="459803"/>
                  <a:pt x="962760" y="290911"/>
                  <a:pt x="684125" y="172984"/>
                </a:cubicBezTo>
                <a:cubicBezTo>
                  <a:pt x="465383" y="80354"/>
                  <a:pt x="236226" y="22693"/>
                  <a:pt x="0" y="0"/>
                </a:cubicBezTo>
                <a:lnTo>
                  <a:pt x="0" y="1466460"/>
                </a:lnTo>
                <a:cubicBezTo>
                  <a:pt x="40921" y="1477248"/>
                  <a:pt x="81098" y="1491013"/>
                  <a:pt x="120531" y="1507381"/>
                </a:cubicBezTo>
                <a:close/>
              </a:path>
            </a:pathLst>
          </a:custGeom>
          <a:solidFill>
            <a:schemeClr val="accent1"/>
          </a:solidFill>
          <a:ln w="371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5A22AD6-D8A0-8480-18B2-C37F72DC7DBE}"/>
              </a:ext>
            </a:extLst>
          </p:cNvPr>
          <p:cNvSpPr/>
          <p:nvPr/>
        </p:nvSpPr>
        <p:spPr>
          <a:xfrm>
            <a:off x="3767223" y="1529642"/>
            <a:ext cx="2102223" cy="2102223"/>
          </a:xfrm>
          <a:custGeom>
            <a:avLst/>
            <a:gdLst>
              <a:gd name="connsiteX0" fmla="*/ 1507381 w 2102223"/>
              <a:gd name="connsiteY0" fmla="*/ 1982065 h 2102223"/>
              <a:gd name="connsiteX1" fmla="*/ 1698594 w 2102223"/>
              <a:gd name="connsiteY1" fmla="*/ 1698594 h 2102223"/>
              <a:gd name="connsiteX2" fmla="*/ 1982065 w 2102223"/>
              <a:gd name="connsiteY2" fmla="*/ 1507381 h 2102223"/>
              <a:gd name="connsiteX3" fmla="*/ 2102223 w 2102223"/>
              <a:gd name="connsiteY3" fmla="*/ 1466460 h 2102223"/>
              <a:gd name="connsiteX4" fmla="*/ 2102223 w 2102223"/>
              <a:gd name="connsiteY4" fmla="*/ 0 h 2102223"/>
              <a:gd name="connsiteX5" fmla="*/ 1418099 w 2102223"/>
              <a:gd name="connsiteY5" fmla="*/ 172984 h 2102223"/>
              <a:gd name="connsiteX6" fmla="*/ 674453 w 2102223"/>
              <a:gd name="connsiteY6" fmla="*/ 674453 h 2102223"/>
              <a:gd name="connsiteX7" fmla="*/ 172984 w 2102223"/>
              <a:gd name="connsiteY7" fmla="*/ 1418099 h 2102223"/>
              <a:gd name="connsiteX8" fmla="*/ 0 w 2102223"/>
              <a:gd name="connsiteY8" fmla="*/ 2102223 h 2102223"/>
              <a:gd name="connsiteX9" fmla="*/ 1466460 w 2102223"/>
              <a:gd name="connsiteY9" fmla="*/ 2102223 h 2102223"/>
              <a:gd name="connsiteX10" fmla="*/ 1507381 w 2102223"/>
              <a:gd name="connsiteY10" fmla="*/ 1982065 h 210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02223" h="2102223">
                <a:moveTo>
                  <a:pt x="1507381" y="1982065"/>
                </a:moveTo>
                <a:cubicBezTo>
                  <a:pt x="1552394" y="1876042"/>
                  <a:pt x="1616380" y="1780436"/>
                  <a:pt x="1698594" y="1698594"/>
                </a:cubicBezTo>
                <a:cubicBezTo>
                  <a:pt x="1780436" y="1616752"/>
                  <a:pt x="1875670" y="1552394"/>
                  <a:pt x="1982065" y="1507381"/>
                </a:cubicBezTo>
                <a:cubicBezTo>
                  <a:pt x="2021498" y="1490641"/>
                  <a:pt x="2061675" y="1477248"/>
                  <a:pt x="2102223" y="1466460"/>
                </a:cubicBezTo>
                <a:lnTo>
                  <a:pt x="2102223" y="0"/>
                </a:lnTo>
                <a:cubicBezTo>
                  <a:pt x="1866370" y="22693"/>
                  <a:pt x="1637212" y="80354"/>
                  <a:pt x="1418099" y="172984"/>
                </a:cubicBezTo>
                <a:cubicBezTo>
                  <a:pt x="1139464" y="290911"/>
                  <a:pt x="889102" y="459431"/>
                  <a:pt x="674453" y="674453"/>
                </a:cubicBezTo>
                <a:cubicBezTo>
                  <a:pt x="459431" y="889474"/>
                  <a:pt x="290911" y="1139464"/>
                  <a:pt x="172984" y="1418099"/>
                </a:cubicBezTo>
                <a:cubicBezTo>
                  <a:pt x="80354" y="1637212"/>
                  <a:pt x="22693" y="1866370"/>
                  <a:pt x="0" y="2102223"/>
                </a:cubicBezTo>
                <a:lnTo>
                  <a:pt x="1466460" y="2102223"/>
                </a:lnTo>
                <a:cubicBezTo>
                  <a:pt x="1477248" y="2061302"/>
                  <a:pt x="1491013" y="2021125"/>
                  <a:pt x="1507381" y="1982065"/>
                </a:cubicBezTo>
                <a:close/>
              </a:path>
            </a:pathLst>
          </a:custGeom>
          <a:solidFill>
            <a:schemeClr val="accent1"/>
          </a:solidFill>
          <a:ln w="371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1586E8C-A6E3-08C1-0DA3-3C1265E53C14}"/>
              </a:ext>
            </a:extLst>
          </p:cNvPr>
          <p:cNvSpPr/>
          <p:nvPr/>
        </p:nvSpPr>
        <p:spPr>
          <a:xfrm>
            <a:off x="3767223" y="4084972"/>
            <a:ext cx="2102223" cy="2102223"/>
          </a:xfrm>
          <a:custGeom>
            <a:avLst/>
            <a:gdLst>
              <a:gd name="connsiteX0" fmla="*/ 1982065 w 2102223"/>
              <a:gd name="connsiteY0" fmla="*/ 594842 h 2102223"/>
              <a:gd name="connsiteX1" fmla="*/ 1698594 w 2102223"/>
              <a:gd name="connsiteY1" fmla="*/ 403630 h 2102223"/>
              <a:gd name="connsiteX2" fmla="*/ 1507381 w 2102223"/>
              <a:gd name="connsiteY2" fmla="*/ 120159 h 2102223"/>
              <a:gd name="connsiteX3" fmla="*/ 1466460 w 2102223"/>
              <a:gd name="connsiteY3" fmla="*/ 0 h 2102223"/>
              <a:gd name="connsiteX4" fmla="*/ 0 w 2102223"/>
              <a:gd name="connsiteY4" fmla="*/ 0 h 2102223"/>
              <a:gd name="connsiteX5" fmla="*/ 172984 w 2102223"/>
              <a:gd name="connsiteY5" fmla="*/ 684125 h 2102223"/>
              <a:gd name="connsiteX6" fmla="*/ 674453 w 2102223"/>
              <a:gd name="connsiteY6" fmla="*/ 1427771 h 2102223"/>
              <a:gd name="connsiteX7" fmla="*/ 1418099 w 2102223"/>
              <a:gd name="connsiteY7" fmla="*/ 1929239 h 2102223"/>
              <a:gd name="connsiteX8" fmla="*/ 2102223 w 2102223"/>
              <a:gd name="connsiteY8" fmla="*/ 2102223 h 2102223"/>
              <a:gd name="connsiteX9" fmla="*/ 2102223 w 2102223"/>
              <a:gd name="connsiteY9" fmla="*/ 635763 h 2102223"/>
              <a:gd name="connsiteX10" fmla="*/ 1982065 w 2102223"/>
              <a:gd name="connsiteY10" fmla="*/ 594842 h 210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02223" h="2102223">
                <a:moveTo>
                  <a:pt x="1982065" y="594842"/>
                </a:moveTo>
                <a:cubicBezTo>
                  <a:pt x="1876042" y="549829"/>
                  <a:pt x="1780436" y="485844"/>
                  <a:pt x="1698594" y="403630"/>
                </a:cubicBezTo>
                <a:cubicBezTo>
                  <a:pt x="1616752" y="321788"/>
                  <a:pt x="1552394" y="226553"/>
                  <a:pt x="1507381" y="120159"/>
                </a:cubicBezTo>
                <a:cubicBezTo>
                  <a:pt x="1490641" y="80726"/>
                  <a:pt x="1477248" y="40549"/>
                  <a:pt x="1466460" y="0"/>
                </a:cubicBezTo>
                <a:lnTo>
                  <a:pt x="0" y="0"/>
                </a:lnTo>
                <a:cubicBezTo>
                  <a:pt x="22693" y="235854"/>
                  <a:pt x="80354" y="465011"/>
                  <a:pt x="172984" y="684125"/>
                </a:cubicBezTo>
                <a:cubicBezTo>
                  <a:pt x="290911" y="962760"/>
                  <a:pt x="459431" y="1213122"/>
                  <a:pt x="674453" y="1427771"/>
                </a:cubicBezTo>
                <a:cubicBezTo>
                  <a:pt x="889474" y="1642792"/>
                  <a:pt x="1139464" y="1811312"/>
                  <a:pt x="1418099" y="1929239"/>
                </a:cubicBezTo>
                <a:cubicBezTo>
                  <a:pt x="1636840" y="2021870"/>
                  <a:pt x="1866370" y="2079903"/>
                  <a:pt x="2102223" y="2102223"/>
                </a:cubicBezTo>
                <a:lnTo>
                  <a:pt x="2102223" y="635763"/>
                </a:lnTo>
                <a:cubicBezTo>
                  <a:pt x="2061302" y="624975"/>
                  <a:pt x="2021125" y="611583"/>
                  <a:pt x="1982065" y="594842"/>
                </a:cubicBezTo>
                <a:close/>
              </a:path>
            </a:pathLst>
          </a:custGeom>
          <a:solidFill>
            <a:schemeClr val="accent1"/>
          </a:solidFill>
          <a:ln w="371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Google Shape;437;p14">
            <a:extLst>
              <a:ext uri="{FF2B5EF4-FFF2-40B4-BE49-F238E27FC236}">
                <a16:creationId xmlns:a16="http://schemas.microsoft.com/office/drawing/2014/main" id="{C5C84B07-2951-D44F-00C4-5B4A06F34B8B}"/>
              </a:ext>
            </a:extLst>
          </p:cNvPr>
          <p:cNvSpPr txBox="1"/>
          <p:nvPr/>
        </p:nvSpPr>
        <p:spPr>
          <a:xfrm>
            <a:off x="9070975" y="2077092"/>
            <a:ext cx="25495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r"/>
            <a:r>
              <a:rPr lang="en-GB">
                <a:sym typeface="Montserrat"/>
              </a:rPr>
              <a:t>REVENUE STREAM 3</a:t>
            </a:r>
            <a:endParaRPr lang="en-GB">
              <a:sym typeface="Arial"/>
            </a:endParaRPr>
          </a:p>
        </p:txBody>
      </p:sp>
      <p:sp>
        <p:nvSpPr>
          <p:cNvPr id="45" name="Google Shape;436;p14">
            <a:extLst>
              <a:ext uri="{FF2B5EF4-FFF2-40B4-BE49-F238E27FC236}">
                <a16:creationId xmlns:a16="http://schemas.microsoft.com/office/drawing/2014/main" id="{3A06B6E1-D863-EB9D-4BB1-1D2EFF685B36}"/>
              </a:ext>
            </a:extLst>
          </p:cNvPr>
          <p:cNvSpPr txBox="1"/>
          <p:nvPr/>
        </p:nvSpPr>
        <p:spPr>
          <a:xfrm>
            <a:off x="9070975" y="2429927"/>
            <a:ext cx="2549525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steady cash via your F&amp;B with consistent sales to buyers now.</a:t>
            </a:r>
            <a:endParaRPr lang="en-US" sz="1200" b="1">
              <a:solidFill>
                <a:schemeClr val="bg2"/>
              </a:solidFill>
            </a:endParaRPr>
          </a:p>
        </p:txBody>
      </p:sp>
      <p:sp>
        <p:nvSpPr>
          <p:cNvPr id="53" name="Google Shape;437;p14">
            <a:extLst>
              <a:ext uri="{FF2B5EF4-FFF2-40B4-BE49-F238E27FC236}">
                <a16:creationId xmlns:a16="http://schemas.microsoft.com/office/drawing/2014/main" id="{39575AD0-B261-661D-6A1C-23841A15FABB}"/>
              </a:ext>
            </a:extLst>
          </p:cNvPr>
          <p:cNvSpPr txBox="1"/>
          <p:nvPr/>
        </p:nvSpPr>
        <p:spPr>
          <a:xfrm>
            <a:off x="573088" y="2077092"/>
            <a:ext cx="25495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>
                <a:sym typeface="Montserrat"/>
              </a:rPr>
              <a:t>REVENUE STREAM 1</a:t>
            </a:r>
            <a:endParaRPr lang="en-GB">
              <a:sym typeface="Arial"/>
            </a:endParaRPr>
          </a:p>
        </p:txBody>
      </p:sp>
      <p:sp>
        <p:nvSpPr>
          <p:cNvPr id="54" name="Google Shape;436;p14">
            <a:extLst>
              <a:ext uri="{FF2B5EF4-FFF2-40B4-BE49-F238E27FC236}">
                <a16:creationId xmlns:a16="http://schemas.microsoft.com/office/drawing/2014/main" id="{67CBD4A9-F578-7A0C-D3A3-D7D7FEDB0C8B}"/>
              </a:ext>
            </a:extLst>
          </p:cNvPr>
          <p:cNvSpPr txBox="1"/>
          <p:nvPr/>
        </p:nvSpPr>
        <p:spPr>
          <a:xfrm>
            <a:off x="573088" y="2429927"/>
            <a:ext cx="2549525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steady cash via your F&amp;B with consistent sales to buyers now.</a:t>
            </a:r>
            <a:endParaRPr lang="en-US" sz="1200" b="1">
              <a:solidFill>
                <a:schemeClr val="bg2"/>
              </a:solidFill>
            </a:endParaRPr>
          </a:p>
        </p:txBody>
      </p:sp>
      <p:sp>
        <p:nvSpPr>
          <p:cNvPr id="47" name="Google Shape;437;p14">
            <a:extLst>
              <a:ext uri="{FF2B5EF4-FFF2-40B4-BE49-F238E27FC236}">
                <a16:creationId xmlns:a16="http://schemas.microsoft.com/office/drawing/2014/main" id="{AF5934FB-72F6-0760-AA2F-0D1E95A9C42C}"/>
              </a:ext>
            </a:extLst>
          </p:cNvPr>
          <p:cNvSpPr txBox="1"/>
          <p:nvPr/>
        </p:nvSpPr>
        <p:spPr>
          <a:xfrm>
            <a:off x="9070975" y="4634269"/>
            <a:ext cx="25495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r"/>
            <a:r>
              <a:rPr lang="en-GB">
                <a:sym typeface="Montserrat"/>
              </a:rPr>
              <a:t>REVENUE STREAM 4</a:t>
            </a:r>
            <a:endParaRPr lang="en-GB">
              <a:sym typeface="Arial"/>
            </a:endParaRPr>
          </a:p>
        </p:txBody>
      </p:sp>
      <p:sp>
        <p:nvSpPr>
          <p:cNvPr id="48" name="Google Shape;436;p14">
            <a:extLst>
              <a:ext uri="{FF2B5EF4-FFF2-40B4-BE49-F238E27FC236}">
                <a16:creationId xmlns:a16="http://schemas.microsoft.com/office/drawing/2014/main" id="{F5B83C7A-9AAD-B2CF-397F-17BB2CF741AB}"/>
              </a:ext>
            </a:extLst>
          </p:cNvPr>
          <p:cNvSpPr txBox="1"/>
          <p:nvPr/>
        </p:nvSpPr>
        <p:spPr>
          <a:xfrm>
            <a:off x="9070975" y="4987104"/>
            <a:ext cx="2549525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steady cash via your F&amp;B with consistent sales to buyers now.</a:t>
            </a:r>
            <a:endParaRPr lang="en-US" sz="1200" b="1">
              <a:solidFill>
                <a:schemeClr val="bg2"/>
              </a:solidFill>
            </a:endParaRPr>
          </a:p>
        </p:txBody>
      </p:sp>
      <p:sp>
        <p:nvSpPr>
          <p:cNvPr id="55" name="Google Shape;437;p14">
            <a:extLst>
              <a:ext uri="{FF2B5EF4-FFF2-40B4-BE49-F238E27FC236}">
                <a16:creationId xmlns:a16="http://schemas.microsoft.com/office/drawing/2014/main" id="{374E79DB-C1A0-DE42-EA62-922A7D993799}"/>
              </a:ext>
            </a:extLst>
          </p:cNvPr>
          <p:cNvSpPr txBox="1"/>
          <p:nvPr/>
        </p:nvSpPr>
        <p:spPr>
          <a:xfrm>
            <a:off x="573088" y="4634269"/>
            <a:ext cx="254952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>
                <a:sym typeface="Montserrat"/>
              </a:rPr>
              <a:t>REVENUE STREAM 2</a:t>
            </a:r>
            <a:endParaRPr lang="en-GB">
              <a:sym typeface="Arial"/>
            </a:endParaRPr>
          </a:p>
        </p:txBody>
      </p:sp>
      <p:sp>
        <p:nvSpPr>
          <p:cNvPr id="56" name="Google Shape;436;p14">
            <a:extLst>
              <a:ext uri="{FF2B5EF4-FFF2-40B4-BE49-F238E27FC236}">
                <a16:creationId xmlns:a16="http://schemas.microsoft.com/office/drawing/2014/main" id="{17F06755-6DF2-D408-C688-3DF6CA07E825}"/>
              </a:ext>
            </a:extLst>
          </p:cNvPr>
          <p:cNvSpPr txBox="1"/>
          <p:nvPr/>
        </p:nvSpPr>
        <p:spPr>
          <a:xfrm>
            <a:off x="573088" y="4987104"/>
            <a:ext cx="2549525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steady cash via your F&amp;B with consistent sales to buyers now.</a:t>
            </a:r>
            <a:endParaRPr lang="en-US" sz="1200" b="1">
              <a:solidFill>
                <a:schemeClr val="bg2"/>
              </a:solidFill>
            </a:endParaRPr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A9E11924-7A75-B6AD-30A0-99E4EB41B5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53993" y="2420940"/>
            <a:ext cx="537108" cy="537108"/>
          </a:xfrm>
          <a:prstGeom prst="rect">
            <a:avLst/>
          </a:prstGeom>
        </p:spPr>
      </p:pic>
      <p:pic>
        <p:nvPicPr>
          <p:cNvPr id="2048" name="Graphic 2047">
            <a:extLst>
              <a:ext uri="{FF2B5EF4-FFF2-40B4-BE49-F238E27FC236}">
                <a16:creationId xmlns:a16="http://schemas.microsoft.com/office/drawing/2014/main" id="{36022E6A-F017-71BB-7518-AE4060B2F4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53993" y="4759533"/>
            <a:ext cx="537108" cy="537108"/>
          </a:xfrm>
          <a:prstGeom prst="rect">
            <a:avLst/>
          </a:prstGeom>
        </p:spPr>
      </p:pic>
      <p:pic>
        <p:nvPicPr>
          <p:cNvPr id="2051" name="Graphic 2050">
            <a:extLst>
              <a:ext uri="{FF2B5EF4-FFF2-40B4-BE49-F238E27FC236}">
                <a16:creationId xmlns:a16="http://schemas.microsoft.com/office/drawing/2014/main" id="{F7181E4B-7544-56BA-4B99-0425FAF28B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01642" y="4759533"/>
            <a:ext cx="537108" cy="537108"/>
          </a:xfrm>
          <a:prstGeom prst="rect">
            <a:avLst/>
          </a:prstGeom>
        </p:spPr>
      </p:pic>
      <p:pic>
        <p:nvPicPr>
          <p:cNvPr id="2053" name="Graphic 2052">
            <a:extLst>
              <a:ext uri="{FF2B5EF4-FFF2-40B4-BE49-F238E27FC236}">
                <a16:creationId xmlns:a16="http://schemas.microsoft.com/office/drawing/2014/main" id="{FDF8A56D-E0BC-AE50-E83B-4A4954A2CA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01642" y="2420940"/>
            <a:ext cx="537108" cy="53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890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27487-4A5D-9ED0-21D7-7675CB5B1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F&amp;B HEAT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28DC3D-F343-F7EC-FCB0-C4234455E3D4}"/>
              </a:ext>
            </a:extLst>
          </p:cNvPr>
          <p:cNvSpPr txBox="1"/>
          <p:nvPr/>
        </p:nvSpPr>
        <p:spPr>
          <a:xfrm>
            <a:off x="571500" y="372561"/>
            <a:ext cx="147796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100" b="1" spc="300">
                <a:solidFill>
                  <a:schemeClr val="accent1"/>
                </a:solidFill>
              </a:defRPr>
            </a:lvl1pPr>
          </a:lstStyle>
          <a:p>
            <a:r>
              <a:rPr lang="en-US"/>
              <a:t>THE TRACTION</a:t>
            </a:r>
            <a:endParaRPr lang="en-US" dirty="0" err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CA24A7-8E63-9272-C41D-9D6DBB36E502}"/>
              </a:ext>
            </a:extLst>
          </p:cNvPr>
          <p:cNvSpPr/>
          <p:nvPr/>
        </p:nvSpPr>
        <p:spPr bwMode="auto">
          <a:xfrm>
            <a:off x="578643" y="1447800"/>
            <a:ext cx="6315870" cy="457549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91AE4C3-7983-6D04-7AEC-F9A1190026FB}"/>
              </a:ext>
            </a:extLst>
          </p:cNvPr>
          <p:cNvGrpSpPr/>
          <p:nvPr/>
        </p:nvGrpSpPr>
        <p:grpSpPr>
          <a:xfrm>
            <a:off x="1003343" y="2465737"/>
            <a:ext cx="5478569" cy="3329203"/>
            <a:chOff x="6291274" y="2588254"/>
            <a:chExt cx="4869107" cy="281724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8499337-050D-75C9-0ED4-2AF6F9E91213}"/>
                </a:ext>
              </a:extLst>
            </p:cNvPr>
            <p:cNvSpPr/>
            <p:nvPr/>
          </p:nvSpPr>
          <p:spPr bwMode="auto">
            <a:xfrm>
              <a:off x="6868462" y="2588255"/>
              <a:ext cx="1072978" cy="2817240"/>
            </a:xfrm>
            <a:prstGeom prst="rect">
              <a:avLst/>
            </a:prstGeom>
            <a:solidFill>
              <a:schemeClr val="accent1">
                <a:alpha val="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BF46321-3957-7FA5-A829-5D7E9D5E751F}"/>
                </a:ext>
              </a:extLst>
            </p:cNvPr>
            <p:cNvSpPr/>
            <p:nvPr/>
          </p:nvSpPr>
          <p:spPr bwMode="auto">
            <a:xfrm>
              <a:off x="7941447" y="2783104"/>
              <a:ext cx="1072978" cy="224797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8A38DA3-A842-0AEE-AE7C-0FB2F9BD9DC4}"/>
                </a:ext>
              </a:extLst>
            </p:cNvPr>
            <p:cNvSpPr/>
            <p:nvPr/>
          </p:nvSpPr>
          <p:spPr bwMode="auto">
            <a:xfrm>
              <a:off x="9014425" y="2588254"/>
              <a:ext cx="1072978" cy="2817240"/>
            </a:xfrm>
            <a:prstGeom prst="rect">
              <a:avLst/>
            </a:prstGeom>
            <a:solidFill>
              <a:schemeClr val="accent1">
                <a:alpha val="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8AD12-E156-9885-F15A-FA77A7E16BA7}"/>
                </a:ext>
              </a:extLst>
            </p:cNvPr>
            <p:cNvSpPr/>
            <p:nvPr/>
          </p:nvSpPr>
          <p:spPr bwMode="auto">
            <a:xfrm>
              <a:off x="10087403" y="2783104"/>
              <a:ext cx="1072978" cy="224797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1EBB9AB-AD0B-D56C-33F9-8FCC95476AEB}"/>
                </a:ext>
              </a:extLst>
            </p:cNvPr>
            <p:cNvCxnSpPr/>
            <p:nvPr/>
          </p:nvCxnSpPr>
          <p:spPr>
            <a:xfrm>
              <a:off x="6868457" y="2788025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CFB665D-4636-6804-0B71-09663B15E65A}"/>
                </a:ext>
              </a:extLst>
            </p:cNvPr>
            <p:cNvCxnSpPr/>
            <p:nvPr/>
          </p:nvCxnSpPr>
          <p:spPr>
            <a:xfrm>
              <a:off x="6868457" y="3237621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83A1742-BF3E-0D37-C7E9-65093CB24922}"/>
                </a:ext>
              </a:extLst>
            </p:cNvPr>
            <p:cNvCxnSpPr/>
            <p:nvPr/>
          </p:nvCxnSpPr>
          <p:spPr>
            <a:xfrm>
              <a:off x="6868457" y="3687217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7CDFB70-47C7-9774-037B-FA163AB1CD8D}"/>
                </a:ext>
              </a:extLst>
            </p:cNvPr>
            <p:cNvCxnSpPr/>
            <p:nvPr/>
          </p:nvCxnSpPr>
          <p:spPr>
            <a:xfrm>
              <a:off x="6868457" y="4136813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28407B-35DE-EFD1-E977-7BBC9F6ADF2F}"/>
                </a:ext>
              </a:extLst>
            </p:cNvPr>
            <p:cNvCxnSpPr/>
            <p:nvPr/>
          </p:nvCxnSpPr>
          <p:spPr>
            <a:xfrm>
              <a:off x="6868457" y="4586409"/>
              <a:ext cx="4291911" cy="0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F27DE41-49B3-0F30-507C-930B7E2A7BC7}"/>
                </a:ext>
              </a:extLst>
            </p:cNvPr>
            <p:cNvSpPr txBox="1"/>
            <p:nvPr/>
          </p:nvSpPr>
          <p:spPr>
            <a:xfrm>
              <a:off x="6453687" y="4964380"/>
              <a:ext cx="269264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bg2"/>
                  </a:solidFill>
                </a:rPr>
                <a:t>$0m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8A6E815-1538-BC5C-5152-DCBE5E505537}"/>
                </a:ext>
              </a:extLst>
            </p:cNvPr>
            <p:cNvSpPr txBox="1"/>
            <p:nvPr/>
          </p:nvSpPr>
          <p:spPr>
            <a:xfrm>
              <a:off x="6329740" y="4514787"/>
              <a:ext cx="393211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bg2"/>
                  </a:solidFill>
                </a:rPr>
                <a:t>$100m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2572642-C463-472F-E86B-49E533584B7F}"/>
                </a:ext>
              </a:extLst>
            </p:cNvPr>
            <p:cNvSpPr txBox="1"/>
            <p:nvPr/>
          </p:nvSpPr>
          <p:spPr>
            <a:xfrm>
              <a:off x="6295548" y="4065194"/>
              <a:ext cx="427403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bg2"/>
                  </a:solidFill>
                </a:rPr>
                <a:t>$200m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C002E7E-FD68-1628-F977-F455551D02D9}"/>
                </a:ext>
              </a:extLst>
            </p:cNvPr>
            <p:cNvSpPr txBox="1"/>
            <p:nvPr/>
          </p:nvSpPr>
          <p:spPr>
            <a:xfrm>
              <a:off x="6294123" y="3615601"/>
              <a:ext cx="428828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bg2"/>
                  </a:solidFill>
                </a:rPr>
                <a:t>$300m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E30C5D6-6FBB-80D7-16D5-D868609B9D48}"/>
                </a:ext>
              </a:extLst>
            </p:cNvPr>
            <p:cNvSpPr txBox="1"/>
            <p:nvPr/>
          </p:nvSpPr>
          <p:spPr>
            <a:xfrm>
              <a:off x="6292699" y="3166008"/>
              <a:ext cx="430253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bg2"/>
                  </a:solidFill>
                </a:rPr>
                <a:t>$400m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CFA66A8-FAA7-4D37-7618-B2F081B7C2EB}"/>
                </a:ext>
              </a:extLst>
            </p:cNvPr>
            <p:cNvSpPr txBox="1"/>
            <p:nvPr/>
          </p:nvSpPr>
          <p:spPr>
            <a:xfrm>
              <a:off x="6291274" y="2716415"/>
              <a:ext cx="431677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100">
                  <a:solidFill>
                    <a:schemeClr val="bg2"/>
                  </a:solidFill>
                </a:rPr>
                <a:t>$500m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EB80FDC-22C8-7AEA-1299-BD4189A93AD0}"/>
                </a:ext>
              </a:extLst>
            </p:cNvPr>
            <p:cNvSpPr/>
            <p:nvPr/>
          </p:nvSpPr>
          <p:spPr bwMode="auto">
            <a:xfrm>
              <a:off x="6905566" y="4895577"/>
              <a:ext cx="196727" cy="1404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rPr>
                <a:t>Q1</a:t>
              </a:r>
              <a:endParaRPr lang="en-US" sz="7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658E95D-E9DE-4716-5107-7A403C2770C6}"/>
                </a:ext>
              </a:extLst>
            </p:cNvPr>
            <p:cNvSpPr/>
            <p:nvPr/>
          </p:nvSpPr>
          <p:spPr bwMode="auto">
            <a:xfrm>
              <a:off x="7173199" y="4796579"/>
              <a:ext cx="196727" cy="2394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Q2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22ACE5D-E065-524B-FCC0-5A428577DB7D}"/>
                </a:ext>
              </a:extLst>
            </p:cNvPr>
            <p:cNvSpPr/>
            <p:nvPr/>
          </p:nvSpPr>
          <p:spPr bwMode="auto">
            <a:xfrm>
              <a:off x="7440832" y="4731716"/>
              <a:ext cx="196727" cy="3042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Q3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A092B68-79D2-6965-24DD-2DA4C96ABAAF}"/>
                </a:ext>
              </a:extLst>
            </p:cNvPr>
            <p:cNvSpPr/>
            <p:nvPr/>
          </p:nvSpPr>
          <p:spPr bwMode="auto">
            <a:xfrm>
              <a:off x="7708465" y="4620623"/>
              <a:ext cx="196727" cy="4153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Q4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3FD7D4A-F3C2-84C4-C12F-4A48DEB8FEB8}"/>
                </a:ext>
              </a:extLst>
            </p:cNvPr>
            <p:cNvSpPr/>
            <p:nvPr/>
          </p:nvSpPr>
          <p:spPr bwMode="auto">
            <a:xfrm>
              <a:off x="7976098" y="4552196"/>
              <a:ext cx="196727" cy="4838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Q1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A6C8B60-11D1-8032-6D7D-3BED3358EB6E}"/>
                </a:ext>
              </a:extLst>
            </p:cNvPr>
            <p:cNvSpPr/>
            <p:nvPr/>
          </p:nvSpPr>
          <p:spPr bwMode="auto">
            <a:xfrm>
              <a:off x="8243731" y="4446481"/>
              <a:ext cx="196727" cy="5895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Q2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B3CEEFE-BDF5-9E5A-EC9E-5AC9F1D95A57}"/>
                </a:ext>
              </a:extLst>
            </p:cNvPr>
            <p:cNvSpPr/>
            <p:nvPr/>
          </p:nvSpPr>
          <p:spPr bwMode="auto">
            <a:xfrm>
              <a:off x="8511364" y="4246627"/>
              <a:ext cx="196727" cy="7893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Q3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4EBD2FB-6532-17C5-B686-34FDF38B7163}"/>
                </a:ext>
              </a:extLst>
            </p:cNvPr>
            <p:cNvSpPr/>
            <p:nvPr/>
          </p:nvSpPr>
          <p:spPr bwMode="auto">
            <a:xfrm>
              <a:off x="8778997" y="4121604"/>
              <a:ext cx="196727" cy="91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Q4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4D8964C-1858-3835-714D-A178AC71C7AC}"/>
                </a:ext>
              </a:extLst>
            </p:cNvPr>
            <p:cNvSpPr/>
            <p:nvPr/>
          </p:nvSpPr>
          <p:spPr bwMode="auto">
            <a:xfrm>
              <a:off x="9046630" y="4072406"/>
              <a:ext cx="196727" cy="9635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Q1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1451837-9B72-71CA-C39B-9DEFC4CE8596}"/>
                </a:ext>
              </a:extLst>
            </p:cNvPr>
            <p:cNvSpPr/>
            <p:nvPr/>
          </p:nvSpPr>
          <p:spPr bwMode="auto">
            <a:xfrm>
              <a:off x="9314263" y="3942761"/>
              <a:ext cx="196727" cy="10932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Q2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72B14C6-EE61-3CCA-4501-594A55F3DB35}"/>
                </a:ext>
              </a:extLst>
            </p:cNvPr>
            <p:cNvSpPr/>
            <p:nvPr/>
          </p:nvSpPr>
          <p:spPr bwMode="auto">
            <a:xfrm>
              <a:off x="9581896" y="3751633"/>
              <a:ext cx="196727" cy="12843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Q3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DED2F9B-FBD7-03B9-0F84-498B2151903B}"/>
                </a:ext>
              </a:extLst>
            </p:cNvPr>
            <p:cNvSpPr/>
            <p:nvPr/>
          </p:nvSpPr>
          <p:spPr bwMode="auto">
            <a:xfrm>
              <a:off x="9849529" y="3597646"/>
              <a:ext cx="196727" cy="14383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Q4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964B1C7-AAD4-FCFF-333E-DA56A9E59D3C}"/>
                </a:ext>
              </a:extLst>
            </p:cNvPr>
            <p:cNvSpPr/>
            <p:nvPr/>
          </p:nvSpPr>
          <p:spPr bwMode="auto">
            <a:xfrm>
              <a:off x="10117162" y="3403387"/>
              <a:ext cx="196727" cy="16326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Q1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A7FB753-8A02-19E1-7AB6-1393FA662695}"/>
                </a:ext>
              </a:extLst>
            </p:cNvPr>
            <p:cNvSpPr/>
            <p:nvPr/>
          </p:nvSpPr>
          <p:spPr bwMode="auto">
            <a:xfrm>
              <a:off x="10384795" y="3173220"/>
              <a:ext cx="196727" cy="18627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Q2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401B552-A229-9FFE-E4D7-4CD2876C4292}"/>
                </a:ext>
              </a:extLst>
            </p:cNvPr>
            <p:cNvSpPr/>
            <p:nvPr/>
          </p:nvSpPr>
          <p:spPr bwMode="auto">
            <a:xfrm>
              <a:off x="10652428" y="2987795"/>
              <a:ext cx="196727" cy="20482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Q3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DE92A96-0C7D-2D87-3AB4-DED9E6DBF5F4}"/>
                </a:ext>
              </a:extLst>
            </p:cNvPr>
            <p:cNvSpPr/>
            <p:nvPr/>
          </p:nvSpPr>
          <p:spPr bwMode="auto">
            <a:xfrm>
              <a:off x="10920056" y="2788025"/>
              <a:ext cx="196727" cy="22479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18288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FFFFFF"/>
                  </a:solidFill>
                  <a:cs typeface="Segoe UI" pitchFamily="34" charset="0"/>
                </a:rPr>
                <a:t>Q4</a:t>
              </a:r>
              <a:endParaRPr lang="en-US" sz="7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6145C03-04FE-07E3-BBB7-399EA63BF7E2}"/>
                </a:ext>
              </a:extLst>
            </p:cNvPr>
            <p:cNvSpPr txBox="1"/>
            <p:nvPr/>
          </p:nvSpPr>
          <p:spPr>
            <a:xfrm>
              <a:off x="7270320" y="5138605"/>
              <a:ext cx="269264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100">
                  <a:solidFill>
                    <a:schemeClr val="bg2"/>
                  </a:solidFill>
                </a:rPr>
                <a:t>2021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6DDAA48-327E-1897-1074-C659EE0E9734}"/>
                </a:ext>
              </a:extLst>
            </p:cNvPr>
            <p:cNvSpPr txBox="1"/>
            <p:nvPr/>
          </p:nvSpPr>
          <p:spPr>
            <a:xfrm>
              <a:off x="8326204" y="5138605"/>
              <a:ext cx="303456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100">
                  <a:solidFill>
                    <a:schemeClr val="bg2"/>
                  </a:solidFill>
                </a:rPr>
                <a:t>2022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C0EBF6F-3CD9-D7B1-25BB-11CF7905C376}"/>
                </a:ext>
              </a:extLst>
            </p:cNvPr>
            <p:cNvSpPr txBox="1"/>
            <p:nvPr/>
          </p:nvSpPr>
          <p:spPr>
            <a:xfrm>
              <a:off x="9398471" y="5138605"/>
              <a:ext cx="304881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100">
                  <a:solidFill>
                    <a:schemeClr val="bg2"/>
                  </a:solidFill>
                </a:rPr>
                <a:t>2023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F71F9BF-1173-894E-C7FD-17D64CF72B8B}"/>
                </a:ext>
              </a:extLst>
            </p:cNvPr>
            <p:cNvSpPr txBox="1"/>
            <p:nvPr/>
          </p:nvSpPr>
          <p:spPr>
            <a:xfrm>
              <a:off x="10470740" y="5138605"/>
              <a:ext cx="306306" cy="14324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100">
                  <a:solidFill>
                    <a:schemeClr val="bg2"/>
                  </a:solidFill>
                </a:rPr>
                <a:t>2024</a:t>
              </a:r>
              <a:endParaRPr lang="en-US" sz="1100" dirty="0" err="1">
                <a:solidFill>
                  <a:schemeClr val="bg2"/>
                </a:solidFill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CB6E6BD-9240-609D-2293-873724A29851}"/>
                </a:ext>
              </a:extLst>
            </p:cNvPr>
            <p:cNvCxnSpPr>
              <a:cxnSpLocks/>
            </p:cNvCxnSpPr>
            <p:nvPr/>
          </p:nvCxnSpPr>
          <p:spPr>
            <a:xfrm>
              <a:off x="6868457" y="5036004"/>
              <a:ext cx="4291911" cy="0"/>
            </a:xfrm>
            <a:prstGeom prst="line">
              <a:avLst/>
            </a:prstGeom>
            <a:ln w="6350"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Google Shape;437;p14">
            <a:extLst>
              <a:ext uri="{FF2B5EF4-FFF2-40B4-BE49-F238E27FC236}">
                <a16:creationId xmlns:a16="http://schemas.microsoft.com/office/drawing/2014/main" id="{957492E7-DDA5-A299-E949-5C8A4E6359A8}"/>
              </a:ext>
            </a:extLst>
          </p:cNvPr>
          <p:cNvSpPr txBox="1"/>
          <p:nvPr/>
        </p:nvSpPr>
        <p:spPr>
          <a:xfrm>
            <a:off x="1055992" y="1772727"/>
            <a:ext cx="53611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>
                <a:sym typeface="Montserrat"/>
              </a:rPr>
              <a:t>THE GRAPH NAME HERE</a:t>
            </a:r>
            <a:endParaRPr lang="en-GB">
              <a:sym typeface="Arial"/>
            </a:endParaRPr>
          </a:p>
        </p:txBody>
      </p:sp>
      <p:sp>
        <p:nvSpPr>
          <p:cNvPr id="60" name="Google Shape;436;p14">
            <a:extLst>
              <a:ext uri="{FF2B5EF4-FFF2-40B4-BE49-F238E27FC236}">
                <a16:creationId xmlns:a16="http://schemas.microsoft.com/office/drawing/2014/main" id="{B550FE78-6BA6-A725-0BDE-78BB7AEE9A53}"/>
              </a:ext>
            </a:extLst>
          </p:cNvPr>
          <p:cNvSpPr txBox="1"/>
          <p:nvPr/>
        </p:nvSpPr>
        <p:spPr>
          <a:xfrm>
            <a:off x="1897068" y="2024637"/>
            <a:ext cx="3679021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Your subtitle goes here</a:t>
            </a:r>
          </a:p>
        </p:txBody>
      </p:sp>
      <p:sp>
        <p:nvSpPr>
          <p:cNvPr id="2049" name="Google Shape;437;p14">
            <a:extLst>
              <a:ext uri="{FF2B5EF4-FFF2-40B4-BE49-F238E27FC236}">
                <a16:creationId xmlns:a16="http://schemas.microsoft.com/office/drawing/2014/main" id="{25F5ED72-7344-AACB-FD17-B12FDE758AA0}"/>
              </a:ext>
            </a:extLst>
          </p:cNvPr>
          <p:cNvSpPr txBox="1"/>
          <p:nvPr/>
        </p:nvSpPr>
        <p:spPr>
          <a:xfrm>
            <a:off x="8332241" y="3430315"/>
            <a:ext cx="320561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 sz="1400">
                <a:sym typeface="Montserrat"/>
              </a:rPr>
              <a:t>REVENUE GROWTH</a:t>
            </a:r>
            <a:endParaRPr lang="en-GB" sz="1400">
              <a:sym typeface="Arial"/>
            </a:endParaRPr>
          </a:p>
        </p:txBody>
      </p:sp>
      <p:sp>
        <p:nvSpPr>
          <p:cNvPr id="2050" name="Google Shape;436;p14">
            <a:extLst>
              <a:ext uri="{FF2B5EF4-FFF2-40B4-BE49-F238E27FC236}">
                <a16:creationId xmlns:a16="http://schemas.microsoft.com/office/drawing/2014/main" id="{EB482174-57BA-7319-7A9E-81A860B21E51}"/>
              </a:ext>
            </a:extLst>
          </p:cNvPr>
          <p:cNvSpPr txBox="1"/>
          <p:nvPr/>
        </p:nvSpPr>
        <p:spPr>
          <a:xfrm>
            <a:off x="8332241" y="3697389"/>
            <a:ext cx="3205612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Expected </a:t>
            </a:r>
            <a:r>
              <a:rPr lang="en-US" sz="1200" b="1">
                <a:solidFill>
                  <a:schemeClr val="bg2"/>
                </a:solidFill>
              </a:rPr>
              <a:t>Xx% annual increase</a:t>
            </a:r>
          </a:p>
        </p:txBody>
      </p:sp>
      <p:sp>
        <p:nvSpPr>
          <p:cNvPr id="2051" name="Google Shape;437;p14">
            <a:extLst>
              <a:ext uri="{FF2B5EF4-FFF2-40B4-BE49-F238E27FC236}">
                <a16:creationId xmlns:a16="http://schemas.microsoft.com/office/drawing/2014/main" id="{AA626DC1-D9E2-0E95-0127-E742E5F5E0AD}"/>
              </a:ext>
            </a:extLst>
          </p:cNvPr>
          <p:cNvSpPr txBox="1"/>
          <p:nvPr/>
        </p:nvSpPr>
        <p:spPr>
          <a:xfrm>
            <a:off x="8332241" y="4296424"/>
            <a:ext cx="320561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 sz="1400">
                <a:sym typeface="Montserrat"/>
              </a:rPr>
              <a:t>PROFIT MARGINS</a:t>
            </a:r>
            <a:endParaRPr lang="en-GB" sz="1400">
              <a:sym typeface="Arial"/>
            </a:endParaRPr>
          </a:p>
        </p:txBody>
      </p:sp>
      <p:sp>
        <p:nvSpPr>
          <p:cNvPr id="2052" name="Google Shape;436;p14">
            <a:extLst>
              <a:ext uri="{FF2B5EF4-FFF2-40B4-BE49-F238E27FC236}">
                <a16:creationId xmlns:a16="http://schemas.microsoft.com/office/drawing/2014/main" id="{E9A2788B-DF07-635B-FB1D-ACF8BCA8873D}"/>
              </a:ext>
            </a:extLst>
          </p:cNvPr>
          <p:cNvSpPr txBox="1"/>
          <p:nvPr/>
        </p:nvSpPr>
        <p:spPr>
          <a:xfrm>
            <a:off x="8332241" y="4563498"/>
            <a:ext cx="3205612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Sustainable </a:t>
            </a:r>
            <a:r>
              <a:rPr lang="en-US" sz="1200" b="1">
                <a:solidFill>
                  <a:schemeClr val="bg2"/>
                </a:solidFill>
              </a:rPr>
              <a:t>Xx% net profit</a:t>
            </a:r>
          </a:p>
        </p:txBody>
      </p:sp>
      <p:sp>
        <p:nvSpPr>
          <p:cNvPr id="2053" name="Google Shape;437;p14">
            <a:extLst>
              <a:ext uri="{FF2B5EF4-FFF2-40B4-BE49-F238E27FC236}">
                <a16:creationId xmlns:a16="http://schemas.microsoft.com/office/drawing/2014/main" id="{EF927FC9-167B-6365-BD31-8E1D9719517A}"/>
              </a:ext>
            </a:extLst>
          </p:cNvPr>
          <p:cNvSpPr txBox="1"/>
          <p:nvPr/>
        </p:nvSpPr>
        <p:spPr>
          <a:xfrm>
            <a:off x="8332241" y="5162533"/>
            <a:ext cx="320561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 sz="1400">
                <a:sym typeface="Montserrat"/>
              </a:rPr>
              <a:t>ROI POTENTIAL</a:t>
            </a:r>
            <a:endParaRPr lang="en-GB" sz="1400">
              <a:sym typeface="Arial"/>
            </a:endParaRPr>
          </a:p>
        </p:txBody>
      </p:sp>
      <p:sp>
        <p:nvSpPr>
          <p:cNvPr id="2054" name="Google Shape;436;p14">
            <a:extLst>
              <a:ext uri="{FF2B5EF4-FFF2-40B4-BE49-F238E27FC236}">
                <a16:creationId xmlns:a16="http://schemas.microsoft.com/office/drawing/2014/main" id="{FABD2BBA-1DC9-4400-D3F5-C6613FCC558E}"/>
              </a:ext>
            </a:extLst>
          </p:cNvPr>
          <p:cNvSpPr txBox="1"/>
          <p:nvPr/>
        </p:nvSpPr>
        <p:spPr>
          <a:xfrm>
            <a:off x="8332241" y="5429607"/>
            <a:ext cx="3205612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Estimated </a:t>
            </a:r>
            <a:r>
              <a:rPr lang="en-US" sz="1200" b="1">
                <a:solidFill>
                  <a:schemeClr val="bg2"/>
                </a:solidFill>
              </a:rPr>
              <a:t>Xx% investor returns</a:t>
            </a:r>
          </a:p>
        </p:txBody>
      </p:sp>
      <p:sp>
        <p:nvSpPr>
          <p:cNvPr id="2055" name="Google Shape;436;p14">
            <a:extLst>
              <a:ext uri="{FF2B5EF4-FFF2-40B4-BE49-F238E27FC236}">
                <a16:creationId xmlns:a16="http://schemas.microsoft.com/office/drawing/2014/main" id="{386B31C6-1FA6-4829-6F39-4989B4422F15}"/>
              </a:ext>
            </a:extLst>
          </p:cNvPr>
          <p:cNvSpPr txBox="1"/>
          <p:nvPr/>
        </p:nvSpPr>
        <p:spPr>
          <a:xfrm>
            <a:off x="7828757" y="2214503"/>
            <a:ext cx="3783012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F&amp;B’s fast sales or adoption spikes show hot demand and scale now, proving market fit with strong growth daily.</a:t>
            </a:r>
          </a:p>
        </p:txBody>
      </p:sp>
      <p:sp>
        <p:nvSpPr>
          <p:cNvPr id="2056" name="Google Shape;437;p14">
            <a:extLst>
              <a:ext uri="{FF2B5EF4-FFF2-40B4-BE49-F238E27FC236}">
                <a16:creationId xmlns:a16="http://schemas.microsoft.com/office/drawing/2014/main" id="{403E65CA-0A53-3757-8979-DB2F43E49F0A}"/>
              </a:ext>
            </a:extLst>
          </p:cNvPr>
          <p:cNvSpPr txBox="1"/>
          <p:nvPr/>
        </p:nvSpPr>
        <p:spPr>
          <a:xfrm>
            <a:off x="7828757" y="1832200"/>
            <a:ext cx="37830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>
                <a:sym typeface="Montserrat"/>
              </a:rPr>
              <a:t>GROWTH SIMMER</a:t>
            </a:r>
            <a:endParaRPr lang="en-GB">
              <a:sym typeface="Arial"/>
            </a:endParaRPr>
          </a:p>
        </p:txBody>
      </p:sp>
      <p:grpSp>
        <p:nvGrpSpPr>
          <p:cNvPr id="2066" name="Group 2065">
            <a:extLst>
              <a:ext uri="{FF2B5EF4-FFF2-40B4-BE49-F238E27FC236}">
                <a16:creationId xmlns:a16="http://schemas.microsoft.com/office/drawing/2014/main" id="{D93681DF-DB20-5CBF-A26F-981B6C4BB6CD}"/>
              </a:ext>
            </a:extLst>
          </p:cNvPr>
          <p:cNvGrpSpPr/>
          <p:nvPr/>
        </p:nvGrpSpPr>
        <p:grpSpPr>
          <a:xfrm>
            <a:off x="7837488" y="3440923"/>
            <a:ext cx="274320" cy="274320"/>
            <a:chOff x="571499" y="2809609"/>
            <a:chExt cx="274320" cy="274320"/>
          </a:xfrm>
        </p:grpSpPr>
        <p:sp>
          <p:nvSpPr>
            <p:cNvPr id="2067" name="Freeform: Shape 2066">
              <a:extLst>
                <a:ext uri="{FF2B5EF4-FFF2-40B4-BE49-F238E27FC236}">
                  <a16:creationId xmlns:a16="http://schemas.microsoft.com/office/drawing/2014/main" id="{ACD8DFD1-AB24-DF2D-EB58-900A6F991A83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68" name="Freeform: Shape 2067">
              <a:extLst>
                <a:ext uri="{FF2B5EF4-FFF2-40B4-BE49-F238E27FC236}">
                  <a16:creationId xmlns:a16="http://schemas.microsoft.com/office/drawing/2014/main" id="{6DF85D9A-6676-965D-B844-A0BF2393DF59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2069" name="Group 2068">
            <a:extLst>
              <a:ext uri="{FF2B5EF4-FFF2-40B4-BE49-F238E27FC236}">
                <a16:creationId xmlns:a16="http://schemas.microsoft.com/office/drawing/2014/main" id="{DF6952AD-D7A8-1239-2F41-79E67D153A2A}"/>
              </a:ext>
            </a:extLst>
          </p:cNvPr>
          <p:cNvGrpSpPr/>
          <p:nvPr/>
        </p:nvGrpSpPr>
        <p:grpSpPr>
          <a:xfrm>
            <a:off x="7837488" y="4313937"/>
            <a:ext cx="274320" cy="274320"/>
            <a:chOff x="571499" y="2809609"/>
            <a:chExt cx="274320" cy="274320"/>
          </a:xfrm>
        </p:grpSpPr>
        <p:sp>
          <p:nvSpPr>
            <p:cNvPr id="2070" name="Freeform: Shape 2069">
              <a:extLst>
                <a:ext uri="{FF2B5EF4-FFF2-40B4-BE49-F238E27FC236}">
                  <a16:creationId xmlns:a16="http://schemas.microsoft.com/office/drawing/2014/main" id="{4989A7F1-C159-5FAC-0106-E27FE25A5835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71" name="Freeform: Shape 2070">
              <a:extLst>
                <a:ext uri="{FF2B5EF4-FFF2-40B4-BE49-F238E27FC236}">
                  <a16:creationId xmlns:a16="http://schemas.microsoft.com/office/drawing/2014/main" id="{A74147F9-7E6F-D7F4-B46E-F2D565FED396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2072" name="Group 2071">
            <a:extLst>
              <a:ext uri="{FF2B5EF4-FFF2-40B4-BE49-F238E27FC236}">
                <a16:creationId xmlns:a16="http://schemas.microsoft.com/office/drawing/2014/main" id="{41BB1037-625B-DEA5-FADF-6E695D2F0D92}"/>
              </a:ext>
            </a:extLst>
          </p:cNvPr>
          <p:cNvGrpSpPr/>
          <p:nvPr/>
        </p:nvGrpSpPr>
        <p:grpSpPr>
          <a:xfrm>
            <a:off x="7837488" y="5186951"/>
            <a:ext cx="274320" cy="274320"/>
            <a:chOff x="571499" y="2809609"/>
            <a:chExt cx="274320" cy="274320"/>
          </a:xfrm>
        </p:grpSpPr>
        <p:sp>
          <p:nvSpPr>
            <p:cNvPr id="2073" name="Freeform: Shape 2072">
              <a:extLst>
                <a:ext uri="{FF2B5EF4-FFF2-40B4-BE49-F238E27FC236}">
                  <a16:creationId xmlns:a16="http://schemas.microsoft.com/office/drawing/2014/main" id="{C92B6A86-73DD-F237-ECAC-34CA4966069F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77" name="Freeform: Shape 2076">
              <a:extLst>
                <a:ext uri="{FF2B5EF4-FFF2-40B4-BE49-F238E27FC236}">
                  <a16:creationId xmlns:a16="http://schemas.microsoft.com/office/drawing/2014/main" id="{70BC2390-D24D-7CBD-856F-717E3B0300EC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AA831-A2E9-8BF1-8C24-CEB512BC0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2F06F-F565-7273-4ACA-6A76814A0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F&amp;B CREW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4E79902-A18F-43CE-3C8A-838C5CDB7E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7CDC9A-1ED9-43FF-76C5-58B805E8B1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7A9D62-4822-21CB-7E3B-D54E9E8EB2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3C7D510-EB2A-BE2E-6ED4-275C7516685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1EC30BE-1155-8A0F-5A11-1BD8CCB2482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73307E-EBAE-9606-F0B3-262C80CB24F0}"/>
              </a:ext>
            </a:extLst>
          </p:cNvPr>
          <p:cNvSpPr txBox="1"/>
          <p:nvPr/>
        </p:nvSpPr>
        <p:spPr>
          <a:xfrm>
            <a:off x="571500" y="372561"/>
            <a:ext cx="102912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100" b="1" spc="300">
                <a:solidFill>
                  <a:schemeClr val="accent1"/>
                </a:solidFill>
              </a:defRPr>
            </a:lvl1pPr>
          </a:lstStyle>
          <a:p>
            <a:r>
              <a:rPr lang="en-US"/>
              <a:t>OUR TEAM</a:t>
            </a:r>
            <a:endParaRPr lang="en-US" dirty="0" err="1"/>
          </a:p>
        </p:txBody>
      </p:sp>
      <p:sp>
        <p:nvSpPr>
          <p:cNvPr id="3" name="Google Shape;436;p14">
            <a:extLst>
              <a:ext uri="{FF2B5EF4-FFF2-40B4-BE49-F238E27FC236}">
                <a16:creationId xmlns:a16="http://schemas.microsoft.com/office/drawing/2014/main" id="{3B1D2B43-128A-02EC-89EB-18F2361F1473}"/>
              </a:ext>
            </a:extLst>
          </p:cNvPr>
          <p:cNvSpPr txBox="1"/>
          <p:nvPr/>
        </p:nvSpPr>
        <p:spPr>
          <a:xfrm>
            <a:off x="571500" y="3859625"/>
            <a:ext cx="1998072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4" name="Google Shape;437;p14">
            <a:extLst>
              <a:ext uri="{FF2B5EF4-FFF2-40B4-BE49-F238E27FC236}">
                <a16:creationId xmlns:a16="http://schemas.microsoft.com/office/drawing/2014/main" id="{7E4AD230-D8F6-5CFA-B48F-BD5BAD380722}"/>
              </a:ext>
            </a:extLst>
          </p:cNvPr>
          <p:cNvSpPr txBox="1"/>
          <p:nvPr/>
        </p:nvSpPr>
        <p:spPr>
          <a:xfrm>
            <a:off x="571500" y="3588679"/>
            <a:ext cx="19980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>
                <a:sym typeface="Montserrat"/>
              </a:rPr>
              <a:t>JOHN DOE</a:t>
            </a:r>
            <a:endParaRPr lang="en-GB">
              <a:sym typeface="Arial"/>
            </a:endParaRPr>
          </a:p>
        </p:txBody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457CDE02-7469-6804-FE75-C56368C197A6}"/>
              </a:ext>
            </a:extLst>
          </p:cNvPr>
          <p:cNvSpPr txBox="1"/>
          <p:nvPr/>
        </p:nvSpPr>
        <p:spPr>
          <a:xfrm>
            <a:off x="572316" y="4273148"/>
            <a:ext cx="1996440" cy="1472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Write key roles to show who’s cooking this up.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Add top skills or wins to impress fast now.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Include a success to seal their trust quick.</a:t>
            </a:r>
          </a:p>
        </p:txBody>
      </p:sp>
      <p:sp>
        <p:nvSpPr>
          <p:cNvPr id="58" name="Google Shape;436;p14">
            <a:extLst>
              <a:ext uri="{FF2B5EF4-FFF2-40B4-BE49-F238E27FC236}">
                <a16:creationId xmlns:a16="http://schemas.microsoft.com/office/drawing/2014/main" id="{817356E7-AF11-0ED4-B369-2269D1712648}"/>
              </a:ext>
            </a:extLst>
          </p:cNvPr>
          <p:cNvSpPr txBox="1"/>
          <p:nvPr/>
        </p:nvSpPr>
        <p:spPr>
          <a:xfrm>
            <a:off x="2833008" y="3859625"/>
            <a:ext cx="1998072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59" name="Google Shape;437;p14">
            <a:extLst>
              <a:ext uri="{FF2B5EF4-FFF2-40B4-BE49-F238E27FC236}">
                <a16:creationId xmlns:a16="http://schemas.microsoft.com/office/drawing/2014/main" id="{265B8CA7-A290-D1E0-CAAE-62D8599E44D8}"/>
              </a:ext>
            </a:extLst>
          </p:cNvPr>
          <p:cNvSpPr txBox="1"/>
          <p:nvPr/>
        </p:nvSpPr>
        <p:spPr>
          <a:xfrm>
            <a:off x="2833008" y="3588679"/>
            <a:ext cx="19980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>
                <a:sym typeface="Montserrat"/>
              </a:rPr>
              <a:t>JOHN DOE</a:t>
            </a:r>
            <a:endParaRPr lang="en-GB">
              <a:sym typeface="Arial"/>
            </a:endParaRPr>
          </a:p>
        </p:txBody>
      </p:sp>
      <p:sp>
        <p:nvSpPr>
          <p:cNvPr id="60" name="Google Shape;436;p14">
            <a:extLst>
              <a:ext uri="{FF2B5EF4-FFF2-40B4-BE49-F238E27FC236}">
                <a16:creationId xmlns:a16="http://schemas.microsoft.com/office/drawing/2014/main" id="{93B98800-EEE7-7BCB-C997-B8CEFDC20ACB}"/>
              </a:ext>
            </a:extLst>
          </p:cNvPr>
          <p:cNvSpPr txBox="1"/>
          <p:nvPr/>
        </p:nvSpPr>
        <p:spPr>
          <a:xfrm>
            <a:off x="2833824" y="4273148"/>
            <a:ext cx="1996440" cy="1472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Write key roles to show who’s cooking this up.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Add top skills or wins to impress fast now.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Include a success to seal their trust quick.</a:t>
            </a:r>
          </a:p>
        </p:txBody>
      </p:sp>
      <p:sp>
        <p:nvSpPr>
          <p:cNvPr id="63" name="Google Shape;436;p14">
            <a:extLst>
              <a:ext uri="{FF2B5EF4-FFF2-40B4-BE49-F238E27FC236}">
                <a16:creationId xmlns:a16="http://schemas.microsoft.com/office/drawing/2014/main" id="{A35324C6-302B-98E5-1914-7CCB41D130D5}"/>
              </a:ext>
            </a:extLst>
          </p:cNvPr>
          <p:cNvSpPr txBox="1"/>
          <p:nvPr/>
        </p:nvSpPr>
        <p:spPr>
          <a:xfrm>
            <a:off x="5094516" y="3859625"/>
            <a:ext cx="1998072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64" name="Google Shape;437;p14">
            <a:extLst>
              <a:ext uri="{FF2B5EF4-FFF2-40B4-BE49-F238E27FC236}">
                <a16:creationId xmlns:a16="http://schemas.microsoft.com/office/drawing/2014/main" id="{03A10EC3-56A1-19CD-A78B-A0727844C035}"/>
              </a:ext>
            </a:extLst>
          </p:cNvPr>
          <p:cNvSpPr txBox="1"/>
          <p:nvPr/>
        </p:nvSpPr>
        <p:spPr>
          <a:xfrm>
            <a:off x="5094516" y="3588679"/>
            <a:ext cx="19980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>
                <a:sym typeface="Montserrat"/>
              </a:rPr>
              <a:t>JOHN DOE</a:t>
            </a:r>
            <a:endParaRPr lang="en-GB">
              <a:sym typeface="Arial"/>
            </a:endParaRPr>
          </a:p>
        </p:txBody>
      </p:sp>
      <p:sp>
        <p:nvSpPr>
          <p:cNvPr id="65" name="Google Shape;436;p14">
            <a:extLst>
              <a:ext uri="{FF2B5EF4-FFF2-40B4-BE49-F238E27FC236}">
                <a16:creationId xmlns:a16="http://schemas.microsoft.com/office/drawing/2014/main" id="{0011F04B-75B5-D7A5-F140-31393798695F}"/>
              </a:ext>
            </a:extLst>
          </p:cNvPr>
          <p:cNvSpPr txBox="1"/>
          <p:nvPr/>
        </p:nvSpPr>
        <p:spPr>
          <a:xfrm>
            <a:off x="5095332" y="4273148"/>
            <a:ext cx="1996440" cy="1472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Write key roles to show who’s cooking this up.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Add top skills or wins to impress fast now.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Include a success to seal their trust quick.</a:t>
            </a:r>
          </a:p>
        </p:txBody>
      </p:sp>
      <p:sp>
        <p:nvSpPr>
          <p:cNvPr id="68" name="Google Shape;436;p14">
            <a:extLst>
              <a:ext uri="{FF2B5EF4-FFF2-40B4-BE49-F238E27FC236}">
                <a16:creationId xmlns:a16="http://schemas.microsoft.com/office/drawing/2014/main" id="{2E9EED9C-D2CB-5E0F-08E2-A3C566A9070E}"/>
              </a:ext>
            </a:extLst>
          </p:cNvPr>
          <p:cNvSpPr txBox="1"/>
          <p:nvPr/>
        </p:nvSpPr>
        <p:spPr>
          <a:xfrm>
            <a:off x="7356024" y="3859625"/>
            <a:ext cx="1998072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69" name="Google Shape;437;p14">
            <a:extLst>
              <a:ext uri="{FF2B5EF4-FFF2-40B4-BE49-F238E27FC236}">
                <a16:creationId xmlns:a16="http://schemas.microsoft.com/office/drawing/2014/main" id="{DB3B1912-999F-77BB-C67B-9E073E29139C}"/>
              </a:ext>
            </a:extLst>
          </p:cNvPr>
          <p:cNvSpPr txBox="1"/>
          <p:nvPr/>
        </p:nvSpPr>
        <p:spPr>
          <a:xfrm>
            <a:off x="7356024" y="3588679"/>
            <a:ext cx="19980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>
                <a:sym typeface="Montserrat"/>
              </a:rPr>
              <a:t>JOHN DOE</a:t>
            </a:r>
            <a:endParaRPr lang="en-GB">
              <a:sym typeface="Arial"/>
            </a:endParaRPr>
          </a:p>
        </p:txBody>
      </p:sp>
      <p:sp>
        <p:nvSpPr>
          <p:cNvPr id="70" name="Google Shape;436;p14">
            <a:extLst>
              <a:ext uri="{FF2B5EF4-FFF2-40B4-BE49-F238E27FC236}">
                <a16:creationId xmlns:a16="http://schemas.microsoft.com/office/drawing/2014/main" id="{AA30528E-DFD2-7691-7129-FDA4925B141B}"/>
              </a:ext>
            </a:extLst>
          </p:cNvPr>
          <p:cNvSpPr txBox="1"/>
          <p:nvPr/>
        </p:nvSpPr>
        <p:spPr>
          <a:xfrm>
            <a:off x="7356840" y="4273148"/>
            <a:ext cx="1996440" cy="1472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Write key roles to show who’s cooking this up.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Add top skills or wins to impress fast now.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Include a success to seal their trust quick.</a:t>
            </a:r>
          </a:p>
        </p:txBody>
      </p:sp>
      <p:sp>
        <p:nvSpPr>
          <p:cNvPr id="73" name="Google Shape;436;p14">
            <a:extLst>
              <a:ext uri="{FF2B5EF4-FFF2-40B4-BE49-F238E27FC236}">
                <a16:creationId xmlns:a16="http://schemas.microsoft.com/office/drawing/2014/main" id="{CD12F9EE-8479-596D-8032-0124ED8A519C}"/>
              </a:ext>
            </a:extLst>
          </p:cNvPr>
          <p:cNvSpPr txBox="1"/>
          <p:nvPr/>
        </p:nvSpPr>
        <p:spPr>
          <a:xfrm>
            <a:off x="9617532" y="3859625"/>
            <a:ext cx="1998072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74" name="Google Shape;437;p14">
            <a:extLst>
              <a:ext uri="{FF2B5EF4-FFF2-40B4-BE49-F238E27FC236}">
                <a16:creationId xmlns:a16="http://schemas.microsoft.com/office/drawing/2014/main" id="{30403C03-B822-6F9D-627B-E509AF20EF7A}"/>
              </a:ext>
            </a:extLst>
          </p:cNvPr>
          <p:cNvSpPr txBox="1"/>
          <p:nvPr/>
        </p:nvSpPr>
        <p:spPr>
          <a:xfrm>
            <a:off x="9617532" y="3588679"/>
            <a:ext cx="19980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>
                <a:sym typeface="Montserrat"/>
              </a:rPr>
              <a:t>JOHN DOE</a:t>
            </a:r>
            <a:endParaRPr lang="en-GB">
              <a:sym typeface="Arial"/>
            </a:endParaRPr>
          </a:p>
        </p:txBody>
      </p:sp>
      <p:sp>
        <p:nvSpPr>
          <p:cNvPr id="75" name="Google Shape;436;p14">
            <a:extLst>
              <a:ext uri="{FF2B5EF4-FFF2-40B4-BE49-F238E27FC236}">
                <a16:creationId xmlns:a16="http://schemas.microsoft.com/office/drawing/2014/main" id="{6BBE3E2C-4068-C6A9-E0AC-AAB18AE79DC2}"/>
              </a:ext>
            </a:extLst>
          </p:cNvPr>
          <p:cNvSpPr txBox="1"/>
          <p:nvPr/>
        </p:nvSpPr>
        <p:spPr>
          <a:xfrm>
            <a:off x="9618348" y="4273148"/>
            <a:ext cx="1996440" cy="1472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Write key roles to show who’s cooking this up.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Add top skills or wins to impress fast now.</a:t>
            </a:r>
          </a:p>
          <a:p>
            <a:pPr marL="173736" indent="-173736" algn="ctr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Include a success to seal their trust quick.</a:t>
            </a:r>
          </a:p>
        </p:txBody>
      </p:sp>
    </p:spTree>
    <p:extLst>
      <p:ext uri="{BB962C8B-B14F-4D97-AF65-F5344CB8AC3E}">
        <p14:creationId xmlns:p14="http://schemas.microsoft.com/office/powerpoint/2010/main" val="1047693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636C0-055B-70CB-A130-3DE5A2B95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D53A6-3A0A-FF4D-EF42-BC9269ECF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F&amp;B TABLE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60FF7F-B9CE-D82F-767C-9631CD6236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84A90BB-3E97-F676-4D85-EA918037C40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FE964F-2625-A9A7-7992-B7160D50B9F0}"/>
              </a:ext>
            </a:extLst>
          </p:cNvPr>
          <p:cNvSpPr txBox="1"/>
          <p:nvPr/>
        </p:nvSpPr>
        <p:spPr>
          <a:xfrm>
            <a:off x="571500" y="372561"/>
            <a:ext cx="144270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100" b="1" spc="300">
                <a:solidFill>
                  <a:schemeClr val="accent1"/>
                </a:solidFill>
              </a:defRPr>
            </a:lvl1pPr>
          </a:lstStyle>
          <a:p>
            <a:r>
              <a:rPr lang="en-US"/>
              <a:t>GET IN TOUCH</a:t>
            </a:r>
            <a:endParaRPr lang="en-US" dirty="0" err="1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6060F1-CEF2-3AB8-4267-FEA3D69A7300}"/>
              </a:ext>
            </a:extLst>
          </p:cNvPr>
          <p:cNvSpPr/>
          <p:nvPr/>
        </p:nvSpPr>
        <p:spPr bwMode="auto">
          <a:xfrm>
            <a:off x="4064000" y="1447799"/>
            <a:ext cx="4064000" cy="469369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D9F19B6-DA75-4BEE-D5FB-BAD24D454CBC}"/>
              </a:ext>
            </a:extLst>
          </p:cNvPr>
          <p:cNvGrpSpPr/>
          <p:nvPr/>
        </p:nvGrpSpPr>
        <p:grpSpPr>
          <a:xfrm>
            <a:off x="4759659" y="3983175"/>
            <a:ext cx="2672683" cy="476362"/>
            <a:chOff x="4759659" y="3931457"/>
            <a:chExt cx="2672683" cy="476362"/>
          </a:xfrm>
        </p:grpSpPr>
        <p:sp>
          <p:nvSpPr>
            <p:cNvPr id="36" name="Google Shape;437;p14">
              <a:extLst>
                <a:ext uri="{FF2B5EF4-FFF2-40B4-BE49-F238E27FC236}">
                  <a16:creationId xmlns:a16="http://schemas.microsoft.com/office/drawing/2014/main" id="{BFFF4659-1E2B-3844-03B6-C72040D0ED91}"/>
                </a:ext>
              </a:extLst>
            </p:cNvPr>
            <p:cNvSpPr txBox="1"/>
            <p:nvPr/>
          </p:nvSpPr>
          <p:spPr>
            <a:xfrm>
              <a:off x="5307749" y="3931457"/>
              <a:ext cx="2124593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lang="en-US"/>
              </a:defPPr>
              <a:lvl1pPr marR="0" lvl="0" indent="770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  <a:defRPr sz="1600" b="0" i="0" u="none" strike="noStrike" cap="none" spc="50">
                  <a:solidFill>
                    <a:schemeClr val="tx2"/>
                  </a:solidFill>
                  <a:latin typeface="Oswald Medium" pitchFamily="2" charset="0"/>
                  <a:ea typeface="Montserrat"/>
                  <a:cs typeface="Montserrat"/>
                </a:defRPr>
              </a:lvl1pPr>
              <a:lvl2pPr marR="0" lv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2pPr>
              <a:lvl3pPr marR="0" lvl="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3pPr>
              <a:lvl4pPr marR="0" lvl="3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4pPr>
              <a:lvl5pPr marR="0" lvl="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5pPr>
              <a:lvl6pPr marR="0" lvl="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6pPr>
              <a:lvl7pPr marR="0" lvl="6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7pPr>
              <a:lvl8pPr marR="0" lvl="7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8pPr>
              <a:lvl9pPr marR="0" lvl="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9pPr>
            </a:lstStyle>
            <a:p>
              <a:r>
                <a:rPr lang="en-GB" sz="1400">
                  <a:solidFill>
                    <a:schemeClr val="bg1"/>
                  </a:solidFill>
                  <a:sym typeface="Montserrat"/>
                </a:rPr>
                <a:t>EMAIL</a:t>
              </a:r>
              <a:endParaRPr lang="en-GB" sz="1400">
                <a:solidFill>
                  <a:schemeClr val="bg1"/>
                </a:solidFill>
                <a:sym typeface="Arial"/>
              </a:endParaRPr>
            </a:p>
          </p:txBody>
        </p:sp>
        <p:sp>
          <p:nvSpPr>
            <p:cNvPr id="37" name="Google Shape;436;p14">
              <a:extLst>
                <a:ext uri="{FF2B5EF4-FFF2-40B4-BE49-F238E27FC236}">
                  <a16:creationId xmlns:a16="http://schemas.microsoft.com/office/drawing/2014/main" id="{99DC3306-A917-36CD-68FD-769D9B1DAFD7}"/>
                </a:ext>
              </a:extLst>
            </p:cNvPr>
            <p:cNvSpPr txBox="1"/>
            <p:nvPr/>
          </p:nvSpPr>
          <p:spPr>
            <a:xfrm>
              <a:off x="5307749" y="4198531"/>
              <a:ext cx="2124593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contact@ocvembor.com</a:t>
              </a:r>
            </a:p>
          </p:txBody>
        </p:sp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E3A9ECDC-8BF2-1032-F280-6B8DE6CCB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59659" y="3965324"/>
              <a:ext cx="271624" cy="271624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59A673E-ADF4-BE37-0FD8-3D042FCD3E53}"/>
              </a:ext>
            </a:extLst>
          </p:cNvPr>
          <p:cNvGrpSpPr/>
          <p:nvPr/>
        </p:nvGrpSpPr>
        <p:grpSpPr>
          <a:xfrm>
            <a:off x="4759659" y="3129177"/>
            <a:ext cx="2672683" cy="476362"/>
            <a:chOff x="4759659" y="3180893"/>
            <a:chExt cx="2672683" cy="476362"/>
          </a:xfrm>
        </p:grpSpPr>
        <p:sp>
          <p:nvSpPr>
            <p:cNvPr id="41" name="Google Shape;437;p14">
              <a:extLst>
                <a:ext uri="{FF2B5EF4-FFF2-40B4-BE49-F238E27FC236}">
                  <a16:creationId xmlns:a16="http://schemas.microsoft.com/office/drawing/2014/main" id="{7A86B8EB-9ECF-5054-0724-FB925A11A2D2}"/>
                </a:ext>
              </a:extLst>
            </p:cNvPr>
            <p:cNvSpPr txBox="1"/>
            <p:nvPr/>
          </p:nvSpPr>
          <p:spPr>
            <a:xfrm>
              <a:off x="5307749" y="3180893"/>
              <a:ext cx="2124593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lang="en-US"/>
              </a:defPPr>
              <a:lvl1pPr marR="0" lvl="0" indent="770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  <a:defRPr sz="1600" b="0" i="0" u="none" strike="noStrike" cap="none" spc="50">
                  <a:solidFill>
                    <a:schemeClr val="tx2"/>
                  </a:solidFill>
                  <a:latin typeface="Oswald Medium" pitchFamily="2" charset="0"/>
                  <a:ea typeface="Montserrat"/>
                  <a:cs typeface="Montserrat"/>
                </a:defRPr>
              </a:lvl1pPr>
              <a:lvl2pPr marR="0" lv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2pPr>
              <a:lvl3pPr marR="0" lvl="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3pPr>
              <a:lvl4pPr marR="0" lvl="3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4pPr>
              <a:lvl5pPr marR="0" lvl="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5pPr>
              <a:lvl6pPr marR="0" lvl="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6pPr>
              <a:lvl7pPr marR="0" lvl="6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7pPr>
              <a:lvl8pPr marR="0" lvl="7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8pPr>
              <a:lvl9pPr marR="0" lvl="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9pPr>
            </a:lstStyle>
            <a:p>
              <a:r>
                <a:rPr lang="en-GB" sz="1400">
                  <a:solidFill>
                    <a:schemeClr val="bg1"/>
                  </a:solidFill>
                  <a:sym typeface="Montserrat"/>
                </a:rPr>
                <a:t>WEBSITE</a:t>
              </a:r>
              <a:endParaRPr lang="en-GB" sz="1400">
                <a:solidFill>
                  <a:schemeClr val="bg1"/>
                </a:solidFill>
                <a:sym typeface="Arial"/>
              </a:endParaRPr>
            </a:p>
          </p:txBody>
        </p:sp>
        <p:sp>
          <p:nvSpPr>
            <p:cNvPr id="42" name="Google Shape;436;p14">
              <a:extLst>
                <a:ext uri="{FF2B5EF4-FFF2-40B4-BE49-F238E27FC236}">
                  <a16:creationId xmlns:a16="http://schemas.microsoft.com/office/drawing/2014/main" id="{87FD717D-83AD-2717-32F4-B75599B0C20E}"/>
                </a:ext>
              </a:extLst>
            </p:cNvPr>
            <p:cNvSpPr txBox="1"/>
            <p:nvPr/>
          </p:nvSpPr>
          <p:spPr>
            <a:xfrm>
              <a:off x="5307749" y="3447967"/>
              <a:ext cx="2124593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https://ocvembor.com</a:t>
              </a:r>
            </a:p>
          </p:txBody>
        </p:sp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04D377D2-2C0C-9012-3095-AC62EB5EA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759659" y="3214760"/>
              <a:ext cx="271624" cy="271624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597A0EF-88BC-BDCC-7FA2-BC2E0FA29B3C}"/>
              </a:ext>
            </a:extLst>
          </p:cNvPr>
          <p:cNvGrpSpPr/>
          <p:nvPr/>
        </p:nvGrpSpPr>
        <p:grpSpPr>
          <a:xfrm>
            <a:off x="4759659" y="4837173"/>
            <a:ext cx="2672683" cy="476362"/>
            <a:chOff x="4759659" y="4682022"/>
            <a:chExt cx="2672683" cy="476362"/>
          </a:xfrm>
        </p:grpSpPr>
        <p:sp>
          <p:nvSpPr>
            <p:cNvPr id="45" name="Google Shape;437;p14">
              <a:extLst>
                <a:ext uri="{FF2B5EF4-FFF2-40B4-BE49-F238E27FC236}">
                  <a16:creationId xmlns:a16="http://schemas.microsoft.com/office/drawing/2014/main" id="{A4842C23-7B16-1156-1F41-C7A15C9E7273}"/>
                </a:ext>
              </a:extLst>
            </p:cNvPr>
            <p:cNvSpPr txBox="1"/>
            <p:nvPr/>
          </p:nvSpPr>
          <p:spPr>
            <a:xfrm>
              <a:off x="5307749" y="4682022"/>
              <a:ext cx="2124593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lang="en-US"/>
              </a:defPPr>
              <a:lvl1pPr marR="0" lvl="0" indent="770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  <a:defRPr sz="1600" b="0" i="0" u="none" strike="noStrike" cap="none" spc="50">
                  <a:solidFill>
                    <a:schemeClr val="tx2"/>
                  </a:solidFill>
                  <a:latin typeface="Oswald Medium" pitchFamily="2" charset="0"/>
                  <a:ea typeface="Montserrat"/>
                  <a:cs typeface="Montserrat"/>
                </a:defRPr>
              </a:lvl1pPr>
              <a:lvl2pPr marR="0" lv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2pPr>
              <a:lvl3pPr marR="0" lvl="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3pPr>
              <a:lvl4pPr marR="0" lvl="3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4pPr>
              <a:lvl5pPr marR="0" lvl="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5pPr>
              <a:lvl6pPr marR="0" lvl="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6pPr>
              <a:lvl7pPr marR="0" lvl="6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7pPr>
              <a:lvl8pPr marR="0" lvl="7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8pPr>
              <a:lvl9pPr marR="0" lvl="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9pPr>
            </a:lstStyle>
            <a:p>
              <a:r>
                <a:rPr lang="en-GB" sz="1400">
                  <a:solidFill>
                    <a:schemeClr val="bg1"/>
                  </a:solidFill>
                  <a:sym typeface="Montserrat"/>
                </a:rPr>
                <a:t>NUMBER</a:t>
              </a:r>
              <a:endParaRPr lang="en-GB" sz="1400">
                <a:solidFill>
                  <a:schemeClr val="bg1"/>
                </a:solidFill>
                <a:sym typeface="Arial"/>
              </a:endParaRPr>
            </a:p>
          </p:txBody>
        </p:sp>
        <p:sp>
          <p:nvSpPr>
            <p:cNvPr id="46" name="Google Shape;436;p14">
              <a:extLst>
                <a:ext uri="{FF2B5EF4-FFF2-40B4-BE49-F238E27FC236}">
                  <a16:creationId xmlns:a16="http://schemas.microsoft.com/office/drawing/2014/main" id="{D8DAB510-A9FB-BF00-AF94-17F0C2B1E127}"/>
                </a:ext>
              </a:extLst>
            </p:cNvPr>
            <p:cNvSpPr txBox="1"/>
            <p:nvPr/>
          </p:nvSpPr>
          <p:spPr>
            <a:xfrm>
              <a:off x="5307749" y="4949096"/>
              <a:ext cx="2124593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+1 234-567-8910</a:t>
              </a:r>
            </a:p>
          </p:txBody>
        </p:sp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C147B41F-6C96-4290-B6C9-8848684B4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759659" y="4715889"/>
              <a:ext cx="271624" cy="271624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FFBBAAF-E810-8BE0-255E-AE269652CC0F}"/>
              </a:ext>
            </a:extLst>
          </p:cNvPr>
          <p:cNvGrpSpPr/>
          <p:nvPr/>
        </p:nvGrpSpPr>
        <p:grpSpPr>
          <a:xfrm>
            <a:off x="4759659" y="2275756"/>
            <a:ext cx="2672683" cy="475785"/>
            <a:chOff x="4759659" y="2430906"/>
            <a:chExt cx="2672683" cy="475785"/>
          </a:xfrm>
        </p:grpSpPr>
        <p:sp>
          <p:nvSpPr>
            <p:cNvPr id="49" name="Google Shape;437;p14">
              <a:extLst>
                <a:ext uri="{FF2B5EF4-FFF2-40B4-BE49-F238E27FC236}">
                  <a16:creationId xmlns:a16="http://schemas.microsoft.com/office/drawing/2014/main" id="{E605F0DB-0784-B83E-5BC1-C1EBEE4F4DD5}"/>
                </a:ext>
              </a:extLst>
            </p:cNvPr>
            <p:cNvSpPr txBox="1"/>
            <p:nvPr/>
          </p:nvSpPr>
          <p:spPr>
            <a:xfrm>
              <a:off x="5307749" y="2430906"/>
              <a:ext cx="2124593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 lang="en-US"/>
              </a:defPPr>
              <a:lvl1pPr marR="0" lvl="0" indent="770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  <a:defRPr sz="1600" b="0" i="0" u="none" strike="noStrike" cap="none" spc="50">
                  <a:solidFill>
                    <a:schemeClr val="tx2"/>
                  </a:solidFill>
                  <a:latin typeface="Oswald Medium" pitchFamily="2" charset="0"/>
                  <a:ea typeface="Montserrat"/>
                  <a:cs typeface="Montserrat"/>
                </a:defRPr>
              </a:lvl1pPr>
              <a:lvl2pPr marR="0" lv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2pPr>
              <a:lvl3pPr marR="0" lvl="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3pPr>
              <a:lvl4pPr marR="0" lvl="3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4pPr>
              <a:lvl5pPr marR="0" lvl="4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5pPr>
              <a:lvl6pPr marR="0" lvl="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6pPr>
              <a:lvl7pPr marR="0" lvl="6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7pPr>
              <a:lvl8pPr marR="0" lvl="7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8pPr>
              <a:lvl9pPr marR="0" lvl="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</a:defRPr>
              </a:lvl9pPr>
            </a:lstStyle>
            <a:p>
              <a:r>
                <a:rPr lang="en-GB" sz="1400">
                  <a:solidFill>
                    <a:schemeClr val="bg1"/>
                  </a:solidFill>
                  <a:sym typeface="Montserrat"/>
                </a:rPr>
                <a:t>ADDRESS</a:t>
              </a:r>
              <a:endParaRPr lang="en-GB" sz="1400">
                <a:solidFill>
                  <a:schemeClr val="bg1"/>
                </a:solidFill>
                <a:sym typeface="Arial"/>
              </a:endParaRPr>
            </a:p>
          </p:txBody>
        </p:sp>
        <p:sp>
          <p:nvSpPr>
            <p:cNvPr id="50" name="Google Shape;436;p14">
              <a:extLst>
                <a:ext uri="{FF2B5EF4-FFF2-40B4-BE49-F238E27FC236}">
                  <a16:creationId xmlns:a16="http://schemas.microsoft.com/office/drawing/2014/main" id="{A0D2EB07-9D24-4896-14F7-309DB755EB97}"/>
                </a:ext>
              </a:extLst>
            </p:cNvPr>
            <p:cNvSpPr txBox="1"/>
            <p:nvPr/>
          </p:nvSpPr>
          <p:spPr>
            <a:xfrm>
              <a:off x="5307749" y="2697980"/>
              <a:ext cx="2124593" cy="2087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1"/>
                  </a:solidFill>
                </a:rPr>
                <a:t>100 E Berry St, Fort Wayn</a:t>
              </a:r>
            </a:p>
          </p:txBody>
        </p:sp>
        <p:pic>
          <p:nvPicPr>
            <p:cNvPr id="51" name="Graphic 50">
              <a:extLst>
                <a:ext uri="{FF2B5EF4-FFF2-40B4-BE49-F238E27FC236}">
                  <a16:creationId xmlns:a16="http://schemas.microsoft.com/office/drawing/2014/main" id="{A7571DDA-D886-FBB8-B7CE-F2E9C6026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759659" y="2464773"/>
              <a:ext cx="271624" cy="2716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332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Food &amp; Beverage">
      <a:dk1>
        <a:srgbClr val="151515"/>
      </a:dk1>
      <a:lt1>
        <a:srgbClr val="FFFFFF"/>
      </a:lt1>
      <a:dk2>
        <a:srgbClr val="151515"/>
      </a:dk2>
      <a:lt2>
        <a:srgbClr val="666666"/>
      </a:lt2>
      <a:accent1>
        <a:srgbClr val="C7A05D"/>
      </a:accent1>
      <a:accent2>
        <a:srgbClr val="E29F6F"/>
      </a:accent2>
      <a:accent3>
        <a:srgbClr val="936DFF"/>
      </a:accent3>
      <a:accent4>
        <a:srgbClr val="3CD097"/>
      </a:accent4>
      <a:accent5>
        <a:srgbClr val="E29F6F"/>
      </a:accent5>
      <a:accent6>
        <a:srgbClr val="936DFF"/>
      </a:accent6>
      <a:hlink>
        <a:srgbClr val="0563C1"/>
      </a:hlink>
      <a:folHlink>
        <a:srgbClr val="C03BC4"/>
      </a:folHlink>
    </a:clrScheme>
    <a:fontScheme name="2 Pitch Deck Food &amp; Beverage">
      <a:majorFont>
        <a:latin typeface="Oswald"/>
        <a:ea typeface=""/>
        <a:cs typeface=""/>
      </a:majorFont>
      <a:minorFont>
        <a:latin typeface="DM Sa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12125</TotalTime>
  <Words>654</Words>
  <Application>Microsoft Office PowerPoint</Application>
  <PresentationFormat>Widescreen</PresentationFormat>
  <Paragraphs>126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Roboto</vt:lpstr>
      <vt:lpstr>Arial</vt:lpstr>
      <vt:lpstr>Oswald Medium</vt:lpstr>
      <vt:lpstr>DM Sans</vt:lpstr>
      <vt:lpstr>Oswald</vt:lpstr>
      <vt:lpstr>Segoe UI</vt:lpstr>
      <vt:lpstr>Aptos</vt:lpstr>
      <vt:lpstr>Montserrat</vt:lpstr>
      <vt:lpstr>Wingdings</vt:lpstr>
      <vt:lpstr>16:9 Template Light</vt:lpstr>
      <vt:lpstr>PowerPoint Presentation</vt:lpstr>
      <vt:lpstr>THE FOOD GAP</vt:lpstr>
      <vt:lpstr>OUR F&amp;B FIX</vt:lpstr>
      <vt:lpstr>OUR F&amp;B HARVEST</vt:lpstr>
      <vt:lpstr>OUR REVENUE BLEND</vt:lpstr>
      <vt:lpstr>OUR F&amp;B HEAT</vt:lpstr>
      <vt:lpstr>OUR F&amp;B CREW</vt:lpstr>
      <vt:lpstr>JOIN OUR F&amp;B TABLE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422</cp:revision>
  <dcterms:created xsi:type="dcterms:W3CDTF">2024-04-04T18:01:04Z</dcterms:created>
  <dcterms:modified xsi:type="dcterms:W3CDTF">2025-05-22T08:05:51Z</dcterms:modified>
  <cp:category/>
</cp:coreProperties>
</file>